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4"/>
  </p:sldMasterIdLst>
  <p:notesMasterIdLst>
    <p:notesMasterId r:id="rId32"/>
  </p:notesMasterIdLst>
  <p:sldIdLst>
    <p:sldId id="256" r:id="rId5"/>
    <p:sldId id="257" r:id="rId6"/>
    <p:sldId id="258" r:id="rId7"/>
    <p:sldId id="259" r:id="rId8"/>
    <p:sldId id="261" r:id="rId9"/>
    <p:sldId id="263" r:id="rId10"/>
    <p:sldId id="312" r:id="rId11"/>
    <p:sldId id="314" r:id="rId12"/>
    <p:sldId id="313" r:id="rId13"/>
    <p:sldId id="315" r:id="rId14"/>
    <p:sldId id="316" r:id="rId15"/>
    <p:sldId id="317" r:id="rId16"/>
    <p:sldId id="320" r:id="rId17"/>
    <p:sldId id="318" r:id="rId18"/>
    <p:sldId id="319" r:id="rId19"/>
    <p:sldId id="327" r:id="rId20"/>
    <p:sldId id="321" r:id="rId21"/>
    <p:sldId id="268" r:id="rId22"/>
    <p:sldId id="269" r:id="rId23"/>
    <p:sldId id="270" r:id="rId24"/>
    <p:sldId id="323" r:id="rId25"/>
    <p:sldId id="272" r:id="rId26"/>
    <p:sldId id="324" r:id="rId27"/>
    <p:sldId id="273" r:id="rId28"/>
    <p:sldId id="274" r:id="rId29"/>
    <p:sldId id="275" r:id="rId30"/>
    <p:sldId id="326" r:id="rId31"/>
  </p:sldIdLst>
  <p:sldSz cx="9144000" cy="5143500" type="screen16x9"/>
  <p:notesSz cx="6858000" cy="9144000"/>
  <p:embeddedFontLst>
    <p:embeddedFont>
      <p:font typeface="Lora" pitchFamily="2" charset="0"/>
      <p:regular r:id="rId33"/>
      <p:bold r:id="rId34"/>
      <p:italic r:id="rId35"/>
      <p:boldItalic r:id="rId36"/>
    </p:embeddedFont>
    <p:embeddedFont>
      <p:font typeface="Quattrocento Sans" panose="020B0502050000020003" pitchFamily="3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1" roundtripDataSignature="AMtx7mgpDByqHSmksGjaMis81GJtWxkWg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CDF2FF"/>
    <a:srgbClr val="B7E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76B317-00F2-4768-B920-06B0F071F810}">
  <a:tblStyle styleId="{D376B317-00F2-4768-B920-06B0F071F810}" styleName="Table_0">
    <a:wholeTbl>
      <a:tcTxStyle b="off" i="off">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0BF6979B-6201-4347-BB80-C14F2577CDE5}" styleName="Table_1">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23" autoAdjust="0"/>
    <p:restoredTop sz="95033" autoAdjust="0"/>
  </p:normalViewPr>
  <p:slideViewPr>
    <p:cSldViewPr snapToGrid="0">
      <p:cViewPr>
        <p:scale>
          <a:sx n="100" d="100"/>
          <a:sy n="100" d="100"/>
        </p:scale>
        <p:origin x="816" y="43"/>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7.fntdata"/><Relationship Id="rId21" Type="http://schemas.openxmlformats.org/officeDocument/2006/relationships/slide" Target="slides/slide17.xml"/><Relationship Id="rId34" Type="http://schemas.openxmlformats.org/officeDocument/2006/relationships/font" Target="fonts/font2.fntdata"/><Relationship Id="rId84"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4.fntdata"/><Relationship Id="rId82"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81" Type="http://customschemas.google.com/relationships/presentationmetadata" Target="meta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3.fntdata"/><Relationship Id="rId8" Type="http://schemas.openxmlformats.org/officeDocument/2006/relationships/slide" Target="slides/slide4.xml"/><Relationship Id="rId85"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1.fntdata"/><Relationship Id="rId38" Type="http://schemas.openxmlformats.org/officeDocument/2006/relationships/font" Target="fonts/font6.fntdata"/><Relationship Id="rId20" Type="http://schemas.openxmlformats.org/officeDocument/2006/relationships/slide" Target="slides/slide16.xml"/><Relationship Id="rId83" Type="http://schemas.openxmlformats.org/officeDocument/2006/relationships/viewProps" Target="viewProp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 name="Google Shape;6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40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746826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61B0C1-9C65-41A7-A03F-C584430120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A31B7E-3AF5-2198-B897-6A700F4193C8}"/>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12A19443-E2E9-659F-D84B-39D0D278E710}"/>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301946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t>A line chart titled “Pairwise Agreement Over Time” shows weekly snow‐cover agreement percentages (y-axis, 0–100 %) across selected ISO weeks (x-axis, labeled 2022_W02 through 2023_W17). Six colored lines compare each sensor pair (legend: GFSC vs S2 in blue, GFSC vs S3 in orange, MODIS vs GFSC in green, MODIS vs S2 in red, MODIS vs S3 in purple, S2 vs S3 in brown). All comparisons hover near 85–98 % agreement most weeks, with a pronounced dip to ~48 % for GFSC vs S2 at week 2023_W09.</a:t>
            </a:r>
            <a:endParaRPr lang="en-US" b="1" dirty="0"/>
          </a:p>
          <a:p>
            <a:pPr>
              <a:buNone/>
            </a:pPr>
            <a:r>
              <a:rPr lang="en-US" b="1" dirty="0"/>
              <a:t>Key Observations</a:t>
            </a:r>
            <a:endParaRPr lang="en-US" dirty="0"/>
          </a:p>
          <a:p>
            <a:pPr>
              <a:buFont typeface="Arial" panose="020B0604020202020204" pitchFamily="34" charset="0"/>
              <a:buChar char="•"/>
            </a:pPr>
            <a:r>
              <a:rPr lang="en-US" b="1" dirty="0"/>
              <a:t>High Consistency:</a:t>
            </a:r>
            <a:r>
              <a:rPr lang="en-US" dirty="0"/>
              <a:t> Most pairs hover around 90–98% agreement for the majority of weeks.</a:t>
            </a:r>
          </a:p>
          <a:p>
            <a:pPr>
              <a:buFont typeface="Arial" panose="020B0604020202020204" pitchFamily="34" charset="0"/>
              <a:buChar char="•"/>
            </a:pPr>
            <a:r>
              <a:rPr lang="en-US" b="1" dirty="0"/>
              <a:t>Notable Dips:</a:t>
            </a:r>
            <a:endParaRPr lang="en-US" dirty="0"/>
          </a:p>
          <a:p>
            <a:pPr marL="742950" lvl="1" indent="-285750">
              <a:buFont typeface="Arial" panose="020B0604020202020204" pitchFamily="34" charset="0"/>
              <a:buChar char="•"/>
            </a:pPr>
            <a:r>
              <a:rPr lang="en-US" b="1" dirty="0"/>
              <a:t>GFSC vs S2</a:t>
            </a:r>
            <a:r>
              <a:rPr lang="en-US" dirty="0"/>
              <a:t> plunges to ~48% in </a:t>
            </a:r>
            <a:r>
              <a:rPr lang="en-US" b="1" dirty="0"/>
              <a:t>2023_W09</a:t>
            </a:r>
            <a:r>
              <a:rPr lang="en-US" dirty="0"/>
              <a:t> (likely cloud/processing anomalies in one dataset).</a:t>
            </a:r>
          </a:p>
          <a:p>
            <a:pPr marL="742950" lvl="1" indent="-285750">
              <a:buFont typeface="Arial" panose="020B0604020202020204" pitchFamily="34" charset="0"/>
              <a:buChar char="•"/>
            </a:pPr>
            <a:r>
              <a:rPr lang="en-US" b="1" dirty="0"/>
              <a:t>GFSC vs S3</a:t>
            </a:r>
            <a:r>
              <a:rPr lang="en-US" dirty="0"/>
              <a:t> dips below 70% in </a:t>
            </a:r>
            <a:r>
              <a:rPr lang="en-US" b="1" dirty="0"/>
              <a:t>2023_W09</a:t>
            </a:r>
            <a:r>
              <a:rPr lang="en-US" dirty="0"/>
              <a:t> as well—suggests that week had widespread discrepancies across both GFSC comparisons.</a:t>
            </a:r>
          </a:p>
          <a:p>
            <a:pPr>
              <a:buFont typeface="Arial" panose="020B0604020202020204" pitchFamily="34" charset="0"/>
              <a:buChar char="•"/>
            </a:pPr>
            <a:r>
              <a:rPr lang="en-US" b="1" dirty="0"/>
              <a:t>Strongest Pair:</a:t>
            </a:r>
            <a:r>
              <a:rPr lang="en-US" dirty="0"/>
              <a:t> </a:t>
            </a:r>
            <a:r>
              <a:rPr lang="en-US" b="1" dirty="0"/>
              <a:t>MODIS vs S3</a:t>
            </a:r>
            <a:r>
              <a:rPr lang="en-US" dirty="0"/>
              <a:t> (purple) generally shows the highest alignment, often exceeding 95%.</a:t>
            </a:r>
          </a:p>
          <a:p>
            <a:pPr>
              <a:buFont typeface="Arial" panose="020B0604020202020204" pitchFamily="34" charset="0"/>
              <a:buChar char="•"/>
            </a:pPr>
            <a:r>
              <a:rPr lang="en-US" b="1" dirty="0"/>
              <a:t>MODIS vs GFSC</a:t>
            </a:r>
            <a:r>
              <a:rPr lang="en-US" dirty="0"/>
              <a:t> and </a:t>
            </a:r>
            <a:r>
              <a:rPr lang="en-US" b="1" dirty="0"/>
              <a:t>MODIS vs S2</a:t>
            </a:r>
            <a:r>
              <a:rPr lang="en-US" dirty="0"/>
              <a:t> remain very stable, rarely dropping below 85%.</a:t>
            </a:r>
          </a:p>
          <a:p>
            <a:endParaRPr lang="en-US" dirty="0"/>
          </a:p>
        </p:txBody>
      </p:sp>
    </p:spTree>
    <p:extLst>
      <p:ext uri="{BB962C8B-B14F-4D97-AF65-F5344CB8AC3E}">
        <p14:creationId xmlns:p14="http://schemas.microsoft.com/office/powerpoint/2010/main" val="41727765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 name="Google Shape;169;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a:extLst>
            <a:ext uri="{FF2B5EF4-FFF2-40B4-BE49-F238E27FC236}">
              <a16:creationId xmlns:a16="http://schemas.microsoft.com/office/drawing/2014/main" id="{D35ABC09-59B6-B44A-FC70-923AA4940977}"/>
            </a:ext>
          </a:extLst>
        </p:cNvPr>
        <p:cNvGrpSpPr/>
        <p:nvPr/>
      </p:nvGrpSpPr>
      <p:grpSpPr>
        <a:xfrm>
          <a:off x="0" y="0"/>
          <a:ext cx="0" cy="0"/>
          <a:chOff x="0" y="0"/>
          <a:chExt cx="0" cy="0"/>
        </a:xfrm>
      </p:grpSpPr>
      <p:sp>
        <p:nvSpPr>
          <p:cNvPr id="212" name="Google Shape;212;p16:notes">
            <a:extLst>
              <a:ext uri="{FF2B5EF4-FFF2-40B4-BE49-F238E27FC236}">
                <a16:creationId xmlns:a16="http://schemas.microsoft.com/office/drawing/2014/main" id="{D0984285-76B9-ECC0-8BAC-71EE2E8797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p16:notes">
            <a:extLst>
              <a:ext uri="{FF2B5EF4-FFF2-40B4-BE49-F238E27FC236}">
                <a16:creationId xmlns:a16="http://schemas.microsoft.com/office/drawing/2014/main" id="{08BE97E4-DAA2-BE51-5345-EEF854B4B35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6815088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5" name="Google Shape;225;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8" name="Google Shape;23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342900" lvl="0" indent="-317500" algn="l" rtl="0">
              <a:spcBef>
                <a:spcPts val="0"/>
              </a:spcBef>
              <a:spcAft>
                <a:spcPts val="0"/>
              </a:spcAft>
              <a:buClr>
                <a:schemeClr val="dk1"/>
              </a:buClr>
              <a:buSzPts val="2000"/>
              <a:buFont typeface="Quattrocento Sans"/>
              <a:buAutoNum type="arabicPeriod"/>
            </a:pPr>
            <a:r>
              <a:rPr lang="en" sz="2000" b="1" dirty="0">
                <a:solidFill>
                  <a:schemeClr val="dk1"/>
                </a:solidFill>
                <a:latin typeface="Quattrocento Sans"/>
                <a:ea typeface="Quattrocento Sans"/>
                <a:cs typeface="Quattrocento Sans"/>
                <a:sym typeface="Quattrocento Sans"/>
              </a:rPr>
              <a:t>: Pixel by Pixel agreement and difference map</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0" name="Google Shape;25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a:extLst>
            <a:ext uri="{FF2B5EF4-FFF2-40B4-BE49-F238E27FC236}">
              <a16:creationId xmlns:a16="http://schemas.microsoft.com/office/drawing/2014/main" id="{399F85D4-5BB2-1085-2133-065CB104EDE4}"/>
            </a:ext>
          </a:extLst>
        </p:cNvPr>
        <p:cNvGrpSpPr/>
        <p:nvPr/>
      </p:nvGrpSpPr>
      <p:grpSpPr>
        <a:xfrm>
          <a:off x="0" y="0"/>
          <a:ext cx="0" cy="0"/>
          <a:chOff x="0" y="0"/>
          <a:chExt cx="0" cy="0"/>
        </a:xfrm>
      </p:grpSpPr>
      <p:sp>
        <p:nvSpPr>
          <p:cNvPr id="249" name="Google Shape;249;p19:notes">
            <a:extLst>
              <a:ext uri="{FF2B5EF4-FFF2-40B4-BE49-F238E27FC236}">
                <a16:creationId xmlns:a16="http://schemas.microsoft.com/office/drawing/2014/main" id="{15AB83D7-426D-81C7-ABAA-800DB32550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0" name="Google Shape;250;p19:notes">
            <a:extLst>
              <a:ext uri="{FF2B5EF4-FFF2-40B4-BE49-F238E27FC236}">
                <a16:creationId xmlns:a16="http://schemas.microsoft.com/office/drawing/2014/main" id="{C5B29A0A-364D-AC9F-4C06-4273FEB527B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1549885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3" name="Google Shape;8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6b071e17b7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6b071e17b7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sz="1100" b="1" i="0" u="none" strike="noStrike" cap="none" dirty="0">
                <a:solidFill>
                  <a:srgbClr val="000000"/>
                </a:solidFill>
                <a:latin typeface="Quattrocento Sans"/>
                <a:ea typeface="Quattrocento Sans"/>
                <a:cs typeface="Quattrocento Sans"/>
                <a:sym typeface="Quattrocento Sans"/>
              </a:rPr>
              <a:t>GFSC: </a:t>
            </a:r>
            <a:r>
              <a:rPr lang="en" sz="1100" b="0" i="0" u="none" strike="noStrike" cap="none" dirty="0">
                <a:solidFill>
                  <a:srgbClr val="000000"/>
                </a:solidFill>
                <a:latin typeface="Quattrocento Sans"/>
                <a:ea typeface="Quattrocento Sans"/>
                <a:cs typeface="Quattrocento Sans"/>
                <a:sym typeface="Quattrocento Sans"/>
              </a:rPr>
              <a:t>MODIS + S2</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Continuous → Bilinear interpolation smoothly weights neighboring pixels to estimate an intermediate value at the new grid. This preserves gradients (e.g. partial‐cover edges) and avoids abrupt “stair-stepping” that you’d get with nearest-neighbor.</a:t>
            </a:r>
          </a:p>
          <a:p>
            <a:endParaRPr lang="en-US" dirty="0"/>
          </a:p>
          <a:p>
            <a:r>
              <a:rPr lang="en-US" i="1" dirty="0"/>
              <a:t>discrete</a:t>
            </a:r>
            <a:r>
              <a:rPr lang="en-US" dirty="0"/>
              <a:t>  → nearest-neighbor: Nearest-neighbor ensures each resampled pixel inherits an </a:t>
            </a:r>
            <a:r>
              <a:rPr lang="en-US" i="1" dirty="0"/>
              <a:t>exact</a:t>
            </a:r>
            <a:r>
              <a:rPr lang="en-US" dirty="0"/>
              <a:t> QC code from the closest source pixel,</a:t>
            </a:r>
          </a:p>
        </p:txBody>
      </p:sp>
    </p:spTree>
    <p:extLst>
      <p:ext uri="{BB962C8B-B14F-4D97-AF65-F5344CB8AC3E}">
        <p14:creationId xmlns:p14="http://schemas.microsoft.com/office/powerpoint/2010/main" val="2856311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26004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61016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9"/>
        <p:cNvGrpSpPr/>
        <p:nvPr/>
      </p:nvGrpSpPr>
      <p:grpSpPr>
        <a:xfrm>
          <a:off x="0" y="0"/>
          <a:ext cx="0" cy="0"/>
          <a:chOff x="0" y="0"/>
          <a:chExt cx="0" cy="0"/>
        </a:xfrm>
      </p:grpSpPr>
      <p:sp>
        <p:nvSpPr>
          <p:cNvPr id="10" name="Google Shape;10;p57"/>
          <p:cNvSpPr txBox="1">
            <a:spLocks noGrp="1"/>
          </p:cNvSpPr>
          <p:nvPr>
            <p:ph type="subTitle" idx="1"/>
          </p:nvPr>
        </p:nvSpPr>
        <p:spPr>
          <a:xfrm>
            <a:off x="2022300" y="2815923"/>
            <a:ext cx="5591400" cy="78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000000"/>
              </a:buClr>
              <a:buSzPts val="1400"/>
              <a:buNone/>
              <a:defRPr sz="1400">
                <a:highlight>
                  <a:schemeClr val="accent1"/>
                </a:highlight>
              </a:defRPr>
            </a:lvl1pPr>
            <a:lvl2pPr lvl="1" algn="l">
              <a:lnSpc>
                <a:spcPct val="100000"/>
              </a:lnSpc>
              <a:spcBef>
                <a:spcPts val="0"/>
              </a:spcBef>
              <a:spcAft>
                <a:spcPts val="0"/>
              </a:spcAft>
              <a:buClr>
                <a:schemeClr val="dk2"/>
              </a:buClr>
              <a:buSzPts val="1400"/>
              <a:buNone/>
              <a:defRPr sz="1400">
                <a:solidFill>
                  <a:schemeClr val="dk2"/>
                </a:solidFill>
                <a:highlight>
                  <a:schemeClr val="accent1"/>
                </a:highlight>
              </a:defRPr>
            </a:lvl2pPr>
            <a:lvl3pPr lvl="2" algn="l">
              <a:lnSpc>
                <a:spcPct val="100000"/>
              </a:lnSpc>
              <a:spcBef>
                <a:spcPts val="0"/>
              </a:spcBef>
              <a:spcAft>
                <a:spcPts val="0"/>
              </a:spcAft>
              <a:buClr>
                <a:schemeClr val="dk2"/>
              </a:buClr>
              <a:buSzPts val="1400"/>
              <a:buNone/>
              <a:defRPr sz="1400">
                <a:solidFill>
                  <a:schemeClr val="dk2"/>
                </a:solidFill>
                <a:highlight>
                  <a:schemeClr val="accent1"/>
                </a:highlight>
              </a:defRPr>
            </a:lvl3pPr>
            <a:lvl4pPr lvl="3" algn="l">
              <a:lnSpc>
                <a:spcPct val="100000"/>
              </a:lnSpc>
              <a:spcBef>
                <a:spcPts val="0"/>
              </a:spcBef>
              <a:spcAft>
                <a:spcPts val="0"/>
              </a:spcAft>
              <a:buClr>
                <a:schemeClr val="dk2"/>
              </a:buClr>
              <a:buSzPts val="1400"/>
              <a:buNone/>
              <a:defRPr sz="1400">
                <a:solidFill>
                  <a:schemeClr val="dk2"/>
                </a:solidFill>
                <a:highlight>
                  <a:schemeClr val="accent1"/>
                </a:highlight>
              </a:defRPr>
            </a:lvl4pPr>
            <a:lvl5pPr lvl="4" algn="l">
              <a:lnSpc>
                <a:spcPct val="100000"/>
              </a:lnSpc>
              <a:spcBef>
                <a:spcPts val="0"/>
              </a:spcBef>
              <a:spcAft>
                <a:spcPts val="0"/>
              </a:spcAft>
              <a:buClr>
                <a:schemeClr val="dk2"/>
              </a:buClr>
              <a:buSzPts val="1400"/>
              <a:buNone/>
              <a:defRPr sz="1400">
                <a:solidFill>
                  <a:schemeClr val="dk2"/>
                </a:solidFill>
                <a:highlight>
                  <a:schemeClr val="accent1"/>
                </a:highlight>
              </a:defRPr>
            </a:lvl5pPr>
            <a:lvl6pPr lvl="5" algn="l">
              <a:lnSpc>
                <a:spcPct val="100000"/>
              </a:lnSpc>
              <a:spcBef>
                <a:spcPts val="0"/>
              </a:spcBef>
              <a:spcAft>
                <a:spcPts val="0"/>
              </a:spcAft>
              <a:buClr>
                <a:schemeClr val="dk2"/>
              </a:buClr>
              <a:buSzPts val="1400"/>
              <a:buNone/>
              <a:defRPr sz="1400">
                <a:solidFill>
                  <a:schemeClr val="dk2"/>
                </a:solidFill>
                <a:highlight>
                  <a:schemeClr val="accent1"/>
                </a:highlight>
              </a:defRPr>
            </a:lvl6pPr>
            <a:lvl7pPr lvl="6" algn="l">
              <a:lnSpc>
                <a:spcPct val="100000"/>
              </a:lnSpc>
              <a:spcBef>
                <a:spcPts val="0"/>
              </a:spcBef>
              <a:spcAft>
                <a:spcPts val="0"/>
              </a:spcAft>
              <a:buClr>
                <a:schemeClr val="dk2"/>
              </a:buClr>
              <a:buSzPts val="1400"/>
              <a:buNone/>
              <a:defRPr sz="1400">
                <a:solidFill>
                  <a:schemeClr val="dk2"/>
                </a:solidFill>
                <a:highlight>
                  <a:schemeClr val="accent1"/>
                </a:highlight>
              </a:defRPr>
            </a:lvl7pPr>
            <a:lvl8pPr lvl="7" algn="l">
              <a:lnSpc>
                <a:spcPct val="100000"/>
              </a:lnSpc>
              <a:spcBef>
                <a:spcPts val="0"/>
              </a:spcBef>
              <a:spcAft>
                <a:spcPts val="0"/>
              </a:spcAft>
              <a:buClr>
                <a:schemeClr val="dk2"/>
              </a:buClr>
              <a:buSzPts val="1400"/>
              <a:buNone/>
              <a:defRPr sz="1400">
                <a:solidFill>
                  <a:schemeClr val="dk2"/>
                </a:solidFill>
                <a:highlight>
                  <a:schemeClr val="accent1"/>
                </a:highlight>
              </a:defRPr>
            </a:lvl8pPr>
            <a:lvl9pPr lvl="8" algn="l">
              <a:lnSpc>
                <a:spcPct val="100000"/>
              </a:lnSpc>
              <a:spcBef>
                <a:spcPts val="0"/>
              </a:spcBef>
              <a:spcAft>
                <a:spcPts val="0"/>
              </a:spcAft>
              <a:buClr>
                <a:schemeClr val="dk2"/>
              </a:buClr>
              <a:buSzPts val="1400"/>
              <a:buNone/>
              <a:defRPr sz="1400">
                <a:solidFill>
                  <a:schemeClr val="dk2"/>
                </a:solidFill>
                <a:highlight>
                  <a:schemeClr val="accent1"/>
                </a:highlight>
              </a:defRPr>
            </a:lvl9pPr>
          </a:lstStyle>
          <a:p>
            <a:endParaRPr/>
          </a:p>
        </p:txBody>
      </p:sp>
      <p:cxnSp>
        <p:nvCxnSpPr>
          <p:cNvPr id="11" name="Google Shape;11;p57"/>
          <p:cNvCxnSpPr/>
          <p:nvPr/>
        </p:nvCxnSpPr>
        <p:spPr>
          <a:xfrm>
            <a:off x="-6025" y="2571762"/>
            <a:ext cx="1984500" cy="0"/>
          </a:xfrm>
          <a:prstGeom prst="straightConnector1">
            <a:avLst/>
          </a:prstGeom>
          <a:noFill/>
          <a:ln w="9525" cap="flat" cmpd="sng">
            <a:solidFill>
              <a:srgbClr val="CCCCCC"/>
            </a:solidFill>
            <a:prstDash val="solid"/>
            <a:round/>
            <a:headEnd type="none" w="sm" len="sm"/>
            <a:tailEnd type="none" w="sm" len="sm"/>
          </a:ln>
        </p:spPr>
      </p:cxnSp>
      <p:sp>
        <p:nvSpPr>
          <p:cNvPr id="12" name="Google Shape;12;p57"/>
          <p:cNvSpPr/>
          <p:nvPr/>
        </p:nvSpPr>
        <p:spPr>
          <a:xfrm>
            <a:off x="1117950" y="2288250"/>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57"/>
          <p:cNvSpPr txBox="1">
            <a:spLocks noGrp="1"/>
          </p:cNvSpPr>
          <p:nvPr>
            <p:ph type="ctrTitle"/>
          </p:nvPr>
        </p:nvSpPr>
        <p:spPr>
          <a:xfrm>
            <a:off x="2022225" y="1693523"/>
            <a:ext cx="3787800" cy="11598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cxnSp>
        <p:nvCxnSpPr>
          <p:cNvPr id="14" name="Google Shape;14;p57"/>
          <p:cNvCxnSpPr/>
          <p:nvPr/>
        </p:nvCxnSpPr>
        <p:spPr>
          <a:xfrm>
            <a:off x="5898975" y="2571750"/>
            <a:ext cx="3251100" cy="0"/>
          </a:xfrm>
          <a:prstGeom prst="straightConnector1">
            <a:avLst/>
          </a:prstGeom>
          <a:noFill/>
          <a:ln w="9525" cap="flat" cmpd="sng">
            <a:solidFill>
              <a:srgbClr val="CCCCCC"/>
            </a:solidFill>
            <a:prstDash val="solid"/>
            <a:round/>
            <a:headEnd type="none" w="sm" len="sm"/>
            <a:tailEnd type="none" w="sm" len="sm"/>
          </a:ln>
        </p:spPr>
      </p:cxnSp>
      <p:sp>
        <p:nvSpPr>
          <p:cNvPr id="15" name="Google Shape;15;p57"/>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16"/>
        <p:cNvGrpSpPr/>
        <p:nvPr/>
      </p:nvGrpSpPr>
      <p:grpSpPr>
        <a:xfrm>
          <a:off x="0" y="0"/>
          <a:ext cx="0" cy="0"/>
          <a:chOff x="0" y="0"/>
          <a:chExt cx="0" cy="0"/>
        </a:xfrm>
      </p:grpSpPr>
      <p:sp>
        <p:nvSpPr>
          <p:cNvPr id="17" name="Google Shape;17;p58"/>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8"/>
        <p:cNvGrpSpPr/>
        <p:nvPr/>
      </p:nvGrpSpPr>
      <p:grpSpPr>
        <a:xfrm>
          <a:off x="0" y="0"/>
          <a:ext cx="0" cy="0"/>
          <a:chOff x="0" y="0"/>
          <a:chExt cx="0" cy="0"/>
        </a:xfrm>
      </p:grpSpPr>
      <p:sp>
        <p:nvSpPr>
          <p:cNvPr id="19" name="Google Shape;19;p59"/>
          <p:cNvSpPr txBox="1">
            <a:spLocks noGrp="1"/>
          </p:cNvSpPr>
          <p:nvPr>
            <p:ph type="title"/>
          </p:nvPr>
        </p:nvSpPr>
        <p:spPr>
          <a:xfrm>
            <a:off x="1381250" y="896112"/>
            <a:ext cx="3878400" cy="43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20" name="Google Shape;20;p59"/>
          <p:cNvSpPr txBox="1">
            <a:spLocks noGrp="1"/>
          </p:cNvSpPr>
          <p:nvPr>
            <p:ph type="body" idx="1"/>
          </p:nvPr>
        </p:nvSpPr>
        <p:spPr>
          <a:xfrm>
            <a:off x="1381250" y="1618700"/>
            <a:ext cx="3425400" cy="3231000"/>
          </a:xfrm>
          <a:prstGeom prst="rect">
            <a:avLst/>
          </a:prstGeom>
          <a:noFill/>
          <a:ln>
            <a:noFill/>
          </a:ln>
        </p:spPr>
        <p:txBody>
          <a:bodyPr spcFirstLastPara="1" wrap="square" lIns="91425" tIns="91425" rIns="91425" bIns="91425" anchor="t" anchorCtr="0">
            <a:noAutofit/>
          </a:bodyPr>
          <a:lstStyle>
            <a:lvl1pPr marL="457200" lvl="0" indent="-355600" algn="l">
              <a:lnSpc>
                <a:spcPct val="100000"/>
              </a:lnSpc>
              <a:spcBef>
                <a:spcPts val="600"/>
              </a:spcBef>
              <a:spcAft>
                <a:spcPts val="0"/>
              </a:spcAft>
              <a:buSzPts val="2000"/>
              <a:buChar char="◉"/>
              <a:defRPr sz="2000"/>
            </a:lvl1pPr>
            <a:lvl2pPr marL="914400" lvl="1" indent="-355600" algn="l">
              <a:lnSpc>
                <a:spcPct val="100000"/>
              </a:lnSpc>
              <a:spcBef>
                <a:spcPts val="0"/>
              </a:spcBef>
              <a:spcAft>
                <a:spcPts val="0"/>
              </a:spcAft>
              <a:buSzPts val="2000"/>
              <a:buChar char="○"/>
              <a:defRPr/>
            </a:lvl2pPr>
            <a:lvl3pPr marL="1371600" lvl="2" indent="-355600" algn="l">
              <a:lnSpc>
                <a:spcPct val="100000"/>
              </a:lnSpc>
              <a:spcBef>
                <a:spcPts val="0"/>
              </a:spcBef>
              <a:spcAft>
                <a:spcPts val="0"/>
              </a:spcAft>
              <a:buSzPts val="2000"/>
              <a:buChar char="■"/>
              <a:defRPr/>
            </a:lvl3pPr>
            <a:lvl4pPr marL="1828800" lvl="3" indent="-355600" algn="l">
              <a:lnSpc>
                <a:spcPct val="100000"/>
              </a:lnSpc>
              <a:spcBef>
                <a:spcPts val="0"/>
              </a:spcBef>
              <a:spcAft>
                <a:spcPts val="0"/>
              </a:spcAft>
              <a:buSzPts val="2000"/>
              <a:buChar char="●"/>
              <a:defRPr sz="2000"/>
            </a:lvl4pPr>
            <a:lvl5pPr marL="2286000" lvl="4" indent="-355600" algn="l">
              <a:lnSpc>
                <a:spcPct val="100000"/>
              </a:lnSpc>
              <a:spcBef>
                <a:spcPts val="0"/>
              </a:spcBef>
              <a:spcAft>
                <a:spcPts val="0"/>
              </a:spcAft>
              <a:buSzPts val="2000"/>
              <a:buChar char="○"/>
              <a:defRPr sz="2000"/>
            </a:lvl5pPr>
            <a:lvl6pPr marL="2743200" lvl="5" indent="-355600" algn="l">
              <a:lnSpc>
                <a:spcPct val="100000"/>
              </a:lnSpc>
              <a:spcBef>
                <a:spcPts val="0"/>
              </a:spcBef>
              <a:spcAft>
                <a:spcPts val="0"/>
              </a:spcAft>
              <a:buSzPts val="2000"/>
              <a:buChar char="■"/>
              <a:defRPr sz="2000"/>
            </a:lvl6pPr>
            <a:lvl7pPr marL="3200400" lvl="6" indent="-355600" algn="l">
              <a:lnSpc>
                <a:spcPct val="100000"/>
              </a:lnSpc>
              <a:spcBef>
                <a:spcPts val="0"/>
              </a:spcBef>
              <a:spcAft>
                <a:spcPts val="0"/>
              </a:spcAft>
              <a:buSzPts val="2000"/>
              <a:buChar char="●"/>
              <a:defRPr sz="2000"/>
            </a:lvl7pPr>
            <a:lvl8pPr marL="3657600" lvl="7" indent="-355600" algn="l">
              <a:lnSpc>
                <a:spcPct val="100000"/>
              </a:lnSpc>
              <a:spcBef>
                <a:spcPts val="0"/>
              </a:spcBef>
              <a:spcAft>
                <a:spcPts val="0"/>
              </a:spcAft>
              <a:buSzPts val="2000"/>
              <a:buChar char="○"/>
              <a:defRPr sz="2000"/>
            </a:lvl8pPr>
            <a:lvl9pPr marL="4114800" lvl="8" indent="-355600" algn="l">
              <a:lnSpc>
                <a:spcPct val="100000"/>
              </a:lnSpc>
              <a:spcBef>
                <a:spcPts val="0"/>
              </a:spcBef>
              <a:spcAft>
                <a:spcPts val="0"/>
              </a:spcAft>
              <a:buSzPts val="2000"/>
              <a:buChar char="■"/>
              <a:defRPr sz="2000"/>
            </a:lvl9pPr>
          </a:lstStyle>
          <a:p>
            <a:endParaRPr/>
          </a:p>
        </p:txBody>
      </p:sp>
      <p:sp>
        <p:nvSpPr>
          <p:cNvPr id="21" name="Google Shape;21;p59"/>
          <p:cNvSpPr txBox="1">
            <a:spLocks noGrp="1"/>
          </p:cNvSpPr>
          <p:nvPr>
            <p:ph type="body" idx="2"/>
          </p:nvPr>
        </p:nvSpPr>
        <p:spPr>
          <a:xfrm>
            <a:off x="5012916" y="1618700"/>
            <a:ext cx="3425400" cy="3231000"/>
          </a:xfrm>
          <a:prstGeom prst="rect">
            <a:avLst/>
          </a:prstGeom>
          <a:noFill/>
          <a:ln>
            <a:noFill/>
          </a:ln>
        </p:spPr>
        <p:txBody>
          <a:bodyPr spcFirstLastPara="1" wrap="square" lIns="91425" tIns="91425" rIns="91425" bIns="91425" anchor="t" anchorCtr="0">
            <a:noAutofit/>
          </a:bodyPr>
          <a:lstStyle>
            <a:lvl1pPr marL="457200" lvl="0" indent="-355600" algn="l">
              <a:lnSpc>
                <a:spcPct val="100000"/>
              </a:lnSpc>
              <a:spcBef>
                <a:spcPts val="600"/>
              </a:spcBef>
              <a:spcAft>
                <a:spcPts val="0"/>
              </a:spcAft>
              <a:buSzPts val="2000"/>
              <a:buChar char="◉"/>
              <a:defRPr sz="2000"/>
            </a:lvl1pPr>
            <a:lvl2pPr marL="914400" lvl="1" indent="-355600" algn="l">
              <a:lnSpc>
                <a:spcPct val="100000"/>
              </a:lnSpc>
              <a:spcBef>
                <a:spcPts val="0"/>
              </a:spcBef>
              <a:spcAft>
                <a:spcPts val="0"/>
              </a:spcAft>
              <a:buSzPts val="2000"/>
              <a:buChar char="○"/>
              <a:defRPr/>
            </a:lvl2pPr>
            <a:lvl3pPr marL="1371600" lvl="2" indent="-355600" algn="l">
              <a:lnSpc>
                <a:spcPct val="100000"/>
              </a:lnSpc>
              <a:spcBef>
                <a:spcPts val="0"/>
              </a:spcBef>
              <a:spcAft>
                <a:spcPts val="0"/>
              </a:spcAft>
              <a:buSzPts val="2000"/>
              <a:buChar char="■"/>
              <a:defRPr/>
            </a:lvl3pPr>
            <a:lvl4pPr marL="1828800" lvl="3" indent="-355600" algn="l">
              <a:lnSpc>
                <a:spcPct val="100000"/>
              </a:lnSpc>
              <a:spcBef>
                <a:spcPts val="0"/>
              </a:spcBef>
              <a:spcAft>
                <a:spcPts val="0"/>
              </a:spcAft>
              <a:buSzPts val="2000"/>
              <a:buChar char="●"/>
              <a:defRPr sz="2000"/>
            </a:lvl4pPr>
            <a:lvl5pPr marL="2286000" lvl="4" indent="-355600" algn="l">
              <a:lnSpc>
                <a:spcPct val="100000"/>
              </a:lnSpc>
              <a:spcBef>
                <a:spcPts val="0"/>
              </a:spcBef>
              <a:spcAft>
                <a:spcPts val="0"/>
              </a:spcAft>
              <a:buSzPts val="2000"/>
              <a:buChar char="○"/>
              <a:defRPr sz="2000"/>
            </a:lvl5pPr>
            <a:lvl6pPr marL="2743200" lvl="5" indent="-355600" algn="l">
              <a:lnSpc>
                <a:spcPct val="100000"/>
              </a:lnSpc>
              <a:spcBef>
                <a:spcPts val="0"/>
              </a:spcBef>
              <a:spcAft>
                <a:spcPts val="0"/>
              </a:spcAft>
              <a:buSzPts val="2000"/>
              <a:buChar char="■"/>
              <a:defRPr sz="2000"/>
            </a:lvl6pPr>
            <a:lvl7pPr marL="3200400" lvl="6" indent="-355600" algn="l">
              <a:lnSpc>
                <a:spcPct val="100000"/>
              </a:lnSpc>
              <a:spcBef>
                <a:spcPts val="0"/>
              </a:spcBef>
              <a:spcAft>
                <a:spcPts val="0"/>
              </a:spcAft>
              <a:buSzPts val="2000"/>
              <a:buChar char="●"/>
              <a:defRPr sz="2000"/>
            </a:lvl7pPr>
            <a:lvl8pPr marL="3657600" lvl="7" indent="-355600" algn="l">
              <a:lnSpc>
                <a:spcPct val="100000"/>
              </a:lnSpc>
              <a:spcBef>
                <a:spcPts val="0"/>
              </a:spcBef>
              <a:spcAft>
                <a:spcPts val="0"/>
              </a:spcAft>
              <a:buSzPts val="2000"/>
              <a:buChar char="○"/>
              <a:defRPr sz="2000"/>
            </a:lvl8pPr>
            <a:lvl9pPr marL="4114800" lvl="8" indent="-355600" algn="l">
              <a:lnSpc>
                <a:spcPct val="100000"/>
              </a:lnSpc>
              <a:spcBef>
                <a:spcPts val="0"/>
              </a:spcBef>
              <a:spcAft>
                <a:spcPts val="0"/>
              </a:spcAft>
              <a:buSzPts val="2000"/>
              <a:buChar char="■"/>
              <a:defRPr sz="2000"/>
            </a:lvl9pPr>
          </a:lstStyle>
          <a:p>
            <a:endParaRPr/>
          </a:p>
        </p:txBody>
      </p:sp>
      <p:cxnSp>
        <p:nvCxnSpPr>
          <p:cNvPr id="22" name="Google Shape;22;p59"/>
          <p:cNvCxnSpPr/>
          <p:nvPr/>
        </p:nvCxnSpPr>
        <p:spPr>
          <a:xfrm>
            <a:off x="0" y="1131725"/>
            <a:ext cx="1375800" cy="0"/>
          </a:xfrm>
          <a:prstGeom prst="straightConnector1">
            <a:avLst/>
          </a:prstGeom>
          <a:noFill/>
          <a:ln w="9525" cap="flat" cmpd="sng">
            <a:solidFill>
              <a:srgbClr val="CCCCCC"/>
            </a:solidFill>
            <a:prstDash val="solid"/>
            <a:round/>
            <a:headEnd type="none" w="sm" len="sm"/>
            <a:tailEnd type="none" w="sm" len="sm"/>
          </a:ln>
        </p:spPr>
      </p:cxnSp>
      <p:sp>
        <p:nvSpPr>
          <p:cNvPr id="23" name="Google Shape;23;p59"/>
          <p:cNvSpPr/>
          <p:nvPr/>
        </p:nvSpPr>
        <p:spPr>
          <a:xfrm>
            <a:off x="817475" y="928767"/>
            <a:ext cx="405900" cy="4059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4" name="Google Shape;24;p59"/>
          <p:cNvCxnSpPr/>
          <p:nvPr/>
        </p:nvCxnSpPr>
        <p:spPr>
          <a:xfrm>
            <a:off x="5265650" y="1131725"/>
            <a:ext cx="3878400" cy="0"/>
          </a:xfrm>
          <a:prstGeom prst="straightConnector1">
            <a:avLst/>
          </a:prstGeom>
          <a:noFill/>
          <a:ln w="9525" cap="flat" cmpd="sng">
            <a:solidFill>
              <a:srgbClr val="CCCCCC"/>
            </a:solidFill>
            <a:prstDash val="solid"/>
            <a:round/>
            <a:headEnd type="none" w="sm" len="sm"/>
            <a:tailEnd type="none" w="sm" len="sm"/>
          </a:ln>
        </p:spPr>
      </p:cxnSp>
      <p:sp>
        <p:nvSpPr>
          <p:cNvPr id="25" name="Google Shape;25;p59"/>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0"/>
          <p:cNvSpPr txBox="1">
            <a:spLocks noGrp="1"/>
          </p:cNvSpPr>
          <p:nvPr>
            <p:ph type="title"/>
          </p:nvPr>
        </p:nvSpPr>
        <p:spPr>
          <a:xfrm>
            <a:off x="1381250" y="896112"/>
            <a:ext cx="3878400" cy="43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cxnSp>
        <p:nvCxnSpPr>
          <p:cNvPr id="28" name="Google Shape;28;p60"/>
          <p:cNvCxnSpPr/>
          <p:nvPr/>
        </p:nvCxnSpPr>
        <p:spPr>
          <a:xfrm>
            <a:off x="0" y="1131725"/>
            <a:ext cx="1375800" cy="0"/>
          </a:xfrm>
          <a:prstGeom prst="straightConnector1">
            <a:avLst/>
          </a:prstGeom>
          <a:noFill/>
          <a:ln w="9525" cap="flat" cmpd="sng">
            <a:solidFill>
              <a:srgbClr val="CCCCCC"/>
            </a:solidFill>
            <a:prstDash val="solid"/>
            <a:round/>
            <a:headEnd type="none" w="sm" len="sm"/>
            <a:tailEnd type="none" w="sm" len="sm"/>
          </a:ln>
        </p:spPr>
      </p:cxnSp>
      <p:sp>
        <p:nvSpPr>
          <p:cNvPr id="29" name="Google Shape;29;p60"/>
          <p:cNvSpPr/>
          <p:nvPr/>
        </p:nvSpPr>
        <p:spPr>
          <a:xfrm>
            <a:off x="817475" y="928767"/>
            <a:ext cx="405900" cy="4059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0" name="Google Shape;30;p60"/>
          <p:cNvCxnSpPr/>
          <p:nvPr/>
        </p:nvCxnSpPr>
        <p:spPr>
          <a:xfrm>
            <a:off x="5265650" y="1131725"/>
            <a:ext cx="3878400" cy="0"/>
          </a:xfrm>
          <a:prstGeom prst="straightConnector1">
            <a:avLst/>
          </a:prstGeom>
          <a:noFill/>
          <a:ln w="9525" cap="flat" cmpd="sng">
            <a:solidFill>
              <a:srgbClr val="CCCCCC"/>
            </a:solidFill>
            <a:prstDash val="solid"/>
            <a:round/>
            <a:headEnd type="none" w="sm" len="sm"/>
            <a:tailEnd type="none" w="sm" len="sm"/>
          </a:ln>
        </p:spPr>
      </p:cxnSp>
      <p:sp>
        <p:nvSpPr>
          <p:cNvPr id="31" name="Google Shape;31;p60"/>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2"/>
        <p:cNvGrpSpPr/>
        <p:nvPr/>
      </p:nvGrpSpPr>
      <p:grpSpPr>
        <a:xfrm>
          <a:off x="0" y="0"/>
          <a:ext cx="0" cy="0"/>
          <a:chOff x="0" y="0"/>
          <a:chExt cx="0" cy="0"/>
        </a:xfrm>
      </p:grpSpPr>
      <p:cxnSp>
        <p:nvCxnSpPr>
          <p:cNvPr id="33" name="Google Shape;33;p61"/>
          <p:cNvCxnSpPr/>
          <p:nvPr/>
        </p:nvCxnSpPr>
        <p:spPr>
          <a:xfrm>
            <a:off x="0" y="1131725"/>
            <a:ext cx="1375800" cy="0"/>
          </a:xfrm>
          <a:prstGeom prst="straightConnector1">
            <a:avLst/>
          </a:prstGeom>
          <a:noFill/>
          <a:ln w="9525" cap="flat" cmpd="sng">
            <a:solidFill>
              <a:srgbClr val="CCCCCC"/>
            </a:solidFill>
            <a:prstDash val="solid"/>
            <a:round/>
            <a:headEnd type="none" w="sm" len="sm"/>
            <a:tailEnd type="none" w="sm" len="sm"/>
          </a:ln>
        </p:spPr>
      </p:cxnSp>
      <p:sp>
        <p:nvSpPr>
          <p:cNvPr id="34" name="Google Shape;34;p61"/>
          <p:cNvSpPr/>
          <p:nvPr/>
        </p:nvSpPr>
        <p:spPr>
          <a:xfrm>
            <a:off x="817475" y="928767"/>
            <a:ext cx="405900" cy="4059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61"/>
          <p:cNvSpPr txBox="1">
            <a:spLocks noGrp="1"/>
          </p:cNvSpPr>
          <p:nvPr>
            <p:ph type="title"/>
          </p:nvPr>
        </p:nvSpPr>
        <p:spPr>
          <a:xfrm>
            <a:off x="1381250" y="896112"/>
            <a:ext cx="3878400" cy="43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000"/>
              <a:buFont typeface="Lora"/>
              <a:buNone/>
              <a:defRPr sz="2000" b="1">
                <a:latin typeface="Lora"/>
                <a:ea typeface="Lora"/>
                <a:cs typeface="Lora"/>
                <a:sym typeface="Lora"/>
              </a:defRPr>
            </a:lvl1pPr>
            <a:lvl2pPr lvl="1" algn="l">
              <a:lnSpc>
                <a:spcPct val="100000"/>
              </a:lnSpc>
              <a:spcBef>
                <a:spcPts val="0"/>
              </a:spcBef>
              <a:spcAft>
                <a:spcPts val="0"/>
              </a:spcAft>
              <a:buSzPts val="2000"/>
              <a:buFont typeface="Lora"/>
              <a:buNone/>
              <a:defRPr sz="2000" b="1">
                <a:highlight>
                  <a:srgbClr val="FFFFFF"/>
                </a:highlight>
                <a:latin typeface="Lora"/>
                <a:ea typeface="Lora"/>
                <a:cs typeface="Lora"/>
                <a:sym typeface="Lora"/>
              </a:defRPr>
            </a:lvl2pPr>
            <a:lvl3pPr lvl="2" algn="l">
              <a:lnSpc>
                <a:spcPct val="100000"/>
              </a:lnSpc>
              <a:spcBef>
                <a:spcPts val="0"/>
              </a:spcBef>
              <a:spcAft>
                <a:spcPts val="0"/>
              </a:spcAft>
              <a:buSzPts val="2000"/>
              <a:buFont typeface="Lora"/>
              <a:buNone/>
              <a:defRPr sz="2000" b="1">
                <a:highlight>
                  <a:srgbClr val="FFFFFF"/>
                </a:highlight>
                <a:latin typeface="Lora"/>
                <a:ea typeface="Lora"/>
                <a:cs typeface="Lora"/>
                <a:sym typeface="Lora"/>
              </a:defRPr>
            </a:lvl3pPr>
            <a:lvl4pPr lvl="3" algn="l">
              <a:lnSpc>
                <a:spcPct val="100000"/>
              </a:lnSpc>
              <a:spcBef>
                <a:spcPts val="0"/>
              </a:spcBef>
              <a:spcAft>
                <a:spcPts val="0"/>
              </a:spcAft>
              <a:buSzPts val="2000"/>
              <a:buFont typeface="Lora"/>
              <a:buNone/>
              <a:defRPr sz="2000" b="1">
                <a:highlight>
                  <a:srgbClr val="FFFFFF"/>
                </a:highlight>
                <a:latin typeface="Lora"/>
                <a:ea typeface="Lora"/>
                <a:cs typeface="Lora"/>
                <a:sym typeface="Lora"/>
              </a:defRPr>
            </a:lvl4pPr>
            <a:lvl5pPr lvl="4" algn="l">
              <a:lnSpc>
                <a:spcPct val="100000"/>
              </a:lnSpc>
              <a:spcBef>
                <a:spcPts val="0"/>
              </a:spcBef>
              <a:spcAft>
                <a:spcPts val="0"/>
              </a:spcAft>
              <a:buSzPts val="2000"/>
              <a:buFont typeface="Lora"/>
              <a:buNone/>
              <a:defRPr sz="2000" b="1">
                <a:highlight>
                  <a:srgbClr val="FFFFFF"/>
                </a:highlight>
                <a:latin typeface="Lora"/>
                <a:ea typeface="Lora"/>
                <a:cs typeface="Lora"/>
                <a:sym typeface="Lora"/>
              </a:defRPr>
            </a:lvl5pPr>
            <a:lvl6pPr lvl="5" algn="l">
              <a:lnSpc>
                <a:spcPct val="100000"/>
              </a:lnSpc>
              <a:spcBef>
                <a:spcPts val="0"/>
              </a:spcBef>
              <a:spcAft>
                <a:spcPts val="0"/>
              </a:spcAft>
              <a:buSzPts val="2000"/>
              <a:buFont typeface="Lora"/>
              <a:buNone/>
              <a:defRPr sz="2000" b="1">
                <a:highlight>
                  <a:srgbClr val="FFFFFF"/>
                </a:highlight>
                <a:latin typeface="Lora"/>
                <a:ea typeface="Lora"/>
                <a:cs typeface="Lora"/>
                <a:sym typeface="Lora"/>
              </a:defRPr>
            </a:lvl6pPr>
            <a:lvl7pPr lvl="6" algn="l">
              <a:lnSpc>
                <a:spcPct val="100000"/>
              </a:lnSpc>
              <a:spcBef>
                <a:spcPts val="0"/>
              </a:spcBef>
              <a:spcAft>
                <a:spcPts val="0"/>
              </a:spcAft>
              <a:buSzPts val="2000"/>
              <a:buFont typeface="Lora"/>
              <a:buNone/>
              <a:defRPr sz="2000" b="1">
                <a:highlight>
                  <a:srgbClr val="FFFFFF"/>
                </a:highlight>
                <a:latin typeface="Lora"/>
                <a:ea typeface="Lora"/>
                <a:cs typeface="Lora"/>
                <a:sym typeface="Lora"/>
              </a:defRPr>
            </a:lvl7pPr>
            <a:lvl8pPr lvl="7" algn="l">
              <a:lnSpc>
                <a:spcPct val="100000"/>
              </a:lnSpc>
              <a:spcBef>
                <a:spcPts val="0"/>
              </a:spcBef>
              <a:spcAft>
                <a:spcPts val="0"/>
              </a:spcAft>
              <a:buSzPts val="2000"/>
              <a:buFont typeface="Lora"/>
              <a:buNone/>
              <a:defRPr sz="2000" b="1">
                <a:highlight>
                  <a:srgbClr val="FFFFFF"/>
                </a:highlight>
                <a:latin typeface="Lora"/>
                <a:ea typeface="Lora"/>
                <a:cs typeface="Lora"/>
                <a:sym typeface="Lora"/>
              </a:defRPr>
            </a:lvl8pPr>
            <a:lvl9pPr lvl="8" algn="l">
              <a:lnSpc>
                <a:spcPct val="100000"/>
              </a:lnSpc>
              <a:spcBef>
                <a:spcPts val="0"/>
              </a:spcBef>
              <a:spcAft>
                <a:spcPts val="0"/>
              </a:spcAft>
              <a:buSzPts val="2000"/>
              <a:buFont typeface="Lora"/>
              <a:buNone/>
              <a:defRPr sz="2000" b="1">
                <a:highlight>
                  <a:srgbClr val="FFFFFF"/>
                </a:highlight>
                <a:latin typeface="Lora"/>
                <a:ea typeface="Lora"/>
                <a:cs typeface="Lora"/>
                <a:sym typeface="Lora"/>
              </a:defRPr>
            </a:lvl9pPr>
          </a:lstStyle>
          <a:p>
            <a:endParaRPr/>
          </a:p>
        </p:txBody>
      </p:sp>
      <p:sp>
        <p:nvSpPr>
          <p:cNvPr id="36" name="Google Shape;36;p61"/>
          <p:cNvSpPr txBox="1">
            <a:spLocks noGrp="1"/>
          </p:cNvSpPr>
          <p:nvPr>
            <p:ph type="body" idx="1"/>
          </p:nvPr>
        </p:nvSpPr>
        <p:spPr>
          <a:xfrm>
            <a:off x="1381250" y="1616470"/>
            <a:ext cx="6809700" cy="31122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600"/>
              </a:spcBef>
              <a:spcAft>
                <a:spcPts val="0"/>
              </a:spcAft>
              <a:buClr>
                <a:srgbClr val="FFCD00"/>
              </a:buClr>
              <a:buSzPts val="2400"/>
              <a:buFont typeface="Quattrocento Sans"/>
              <a:buChar char="◉"/>
              <a:defRPr sz="2400">
                <a:latin typeface="Quattrocento Sans"/>
                <a:ea typeface="Quattrocento Sans"/>
                <a:cs typeface="Quattrocento Sans"/>
                <a:sym typeface="Quattrocento Sans"/>
              </a:defRPr>
            </a:lvl1pPr>
            <a:lvl2pPr marL="914400" lvl="1" indent="-355600" algn="l">
              <a:lnSpc>
                <a:spcPct val="100000"/>
              </a:lnSpc>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2pPr>
            <a:lvl3pPr marL="1371600" lvl="2" indent="-355600" algn="l">
              <a:lnSpc>
                <a:spcPct val="100000"/>
              </a:lnSpc>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3pPr>
            <a:lvl4pPr marL="1828800" lvl="3" indent="-3429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4pPr>
            <a:lvl5pPr marL="2286000" lvl="4" indent="-3429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5pPr>
            <a:lvl6pPr marL="2743200" lvl="5" indent="-3429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6pPr>
            <a:lvl7pPr marL="3200400" lvl="6" indent="-3429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7pPr>
            <a:lvl8pPr marL="3657600" lvl="7" indent="-3429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8pPr>
            <a:lvl9pPr marL="4114800" lvl="8" indent="-3429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9pPr>
          </a:lstStyle>
          <a:p>
            <a:endParaRPr/>
          </a:p>
        </p:txBody>
      </p:sp>
      <p:cxnSp>
        <p:nvCxnSpPr>
          <p:cNvPr id="37" name="Google Shape;37;p61"/>
          <p:cNvCxnSpPr/>
          <p:nvPr/>
        </p:nvCxnSpPr>
        <p:spPr>
          <a:xfrm>
            <a:off x="5265650" y="1131725"/>
            <a:ext cx="3878400" cy="0"/>
          </a:xfrm>
          <a:prstGeom prst="straightConnector1">
            <a:avLst/>
          </a:prstGeom>
          <a:noFill/>
          <a:ln w="9525" cap="flat" cmpd="sng">
            <a:solidFill>
              <a:srgbClr val="CCCCCC"/>
            </a:solidFill>
            <a:prstDash val="solid"/>
            <a:round/>
            <a:headEnd type="none" w="sm" len="sm"/>
            <a:tailEnd type="none" w="sm" len="sm"/>
          </a:ln>
        </p:spPr>
      </p:cxnSp>
      <p:sp>
        <p:nvSpPr>
          <p:cNvPr id="38" name="Google Shape;38;p61"/>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DFEAFB"/>
            </a:gs>
            <a:gs pos="100000">
              <a:srgbClr val="6E9CE7"/>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56"/>
          <p:cNvSpPr txBox="1">
            <a:spLocks noGrp="1"/>
          </p:cNvSpPr>
          <p:nvPr>
            <p:ph type="body" idx="1"/>
          </p:nvPr>
        </p:nvSpPr>
        <p:spPr>
          <a:xfrm>
            <a:off x="1381250" y="1616470"/>
            <a:ext cx="6809700" cy="31122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100000"/>
              </a:lnSpc>
              <a:spcBef>
                <a:spcPts val="600"/>
              </a:spcBef>
              <a:spcAft>
                <a:spcPts val="0"/>
              </a:spcAft>
              <a:buClr>
                <a:schemeClr val="accent1"/>
              </a:buClr>
              <a:buSzPts val="2400"/>
              <a:buFont typeface="Quattrocento Sans"/>
              <a:buChar char="◉"/>
              <a:defRPr sz="2400" b="0" i="0" u="none" strike="noStrike" cap="none">
                <a:solidFill>
                  <a:schemeClr val="dk1"/>
                </a:solidFill>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chemeClr val="accent1"/>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chemeClr val="accent1"/>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chemeClr val="accent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chemeClr val="dk1"/>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endParaRPr/>
          </a:p>
        </p:txBody>
      </p:sp>
      <p:sp>
        <p:nvSpPr>
          <p:cNvPr id="7" name="Google Shape;7;p56"/>
          <p:cNvSpPr txBox="1">
            <a:spLocks noGrp="1"/>
          </p:cNvSpPr>
          <p:nvPr>
            <p:ph type="title"/>
          </p:nvPr>
        </p:nvSpPr>
        <p:spPr>
          <a:xfrm>
            <a:off x="1381250" y="896549"/>
            <a:ext cx="6809700" cy="4356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chemeClr val="dk1"/>
              </a:buClr>
              <a:buSzPts val="2000"/>
              <a:buFont typeface="Lora"/>
              <a:buNone/>
              <a:defRPr sz="2000" b="1" i="0" u="none" strike="noStrike" cap="none">
                <a:solidFill>
                  <a:schemeClr val="dk1"/>
                </a:solidFill>
                <a:latin typeface="Lora"/>
                <a:ea typeface="Lora"/>
                <a:cs typeface="Lora"/>
                <a:sym typeface="Lora"/>
              </a:defRPr>
            </a:lvl1pPr>
            <a:lvl2pPr marR="0" lvl="1" algn="l" rtl="0">
              <a:lnSpc>
                <a:spcPct val="100000"/>
              </a:lnSpc>
              <a:spcBef>
                <a:spcPts val="0"/>
              </a:spcBef>
              <a:spcAft>
                <a:spcPts val="0"/>
              </a:spcAft>
              <a:buClr>
                <a:schemeClr val="dk1"/>
              </a:buClr>
              <a:buSzPts val="2000"/>
              <a:buFont typeface="Lora"/>
              <a:buNone/>
              <a:defRPr sz="2000" b="1" i="0" u="none" strike="noStrike" cap="none">
                <a:solidFill>
                  <a:schemeClr val="dk1"/>
                </a:solidFill>
                <a:latin typeface="Lora"/>
                <a:ea typeface="Lora"/>
                <a:cs typeface="Lora"/>
                <a:sym typeface="Lora"/>
              </a:defRPr>
            </a:lvl2pPr>
            <a:lvl3pPr marR="0" lvl="2" algn="l" rtl="0">
              <a:lnSpc>
                <a:spcPct val="100000"/>
              </a:lnSpc>
              <a:spcBef>
                <a:spcPts val="0"/>
              </a:spcBef>
              <a:spcAft>
                <a:spcPts val="0"/>
              </a:spcAft>
              <a:buClr>
                <a:schemeClr val="dk1"/>
              </a:buClr>
              <a:buSzPts val="2000"/>
              <a:buFont typeface="Lora"/>
              <a:buNone/>
              <a:defRPr sz="2000" b="1" i="0" u="none" strike="noStrike" cap="none">
                <a:solidFill>
                  <a:schemeClr val="dk1"/>
                </a:solidFill>
                <a:latin typeface="Lora"/>
                <a:ea typeface="Lora"/>
                <a:cs typeface="Lora"/>
                <a:sym typeface="Lora"/>
              </a:defRPr>
            </a:lvl3pPr>
            <a:lvl4pPr marR="0" lvl="3" algn="l" rtl="0">
              <a:lnSpc>
                <a:spcPct val="100000"/>
              </a:lnSpc>
              <a:spcBef>
                <a:spcPts val="0"/>
              </a:spcBef>
              <a:spcAft>
                <a:spcPts val="0"/>
              </a:spcAft>
              <a:buClr>
                <a:schemeClr val="dk1"/>
              </a:buClr>
              <a:buSzPts val="2000"/>
              <a:buFont typeface="Lora"/>
              <a:buNone/>
              <a:defRPr sz="2000" b="1" i="0" u="none" strike="noStrike" cap="none">
                <a:solidFill>
                  <a:schemeClr val="dk1"/>
                </a:solidFill>
                <a:latin typeface="Lora"/>
                <a:ea typeface="Lora"/>
                <a:cs typeface="Lora"/>
                <a:sym typeface="Lora"/>
              </a:defRPr>
            </a:lvl4pPr>
            <a:lvl5pPr marR="0" lvl="4" algn="l" rtl="0">
              <a:lnSpc>
                <a:spcPct val="100000"/>
              </a:lnSpc>
              <a:spcBef>
                <a:spcPts val="0"/>
              </a:spcBef>
              <a:spcAft>
                <a:spcPts val="0"/>
              </a:spcAft>
              <a:buClr>
                <a:schemeClr val="dk1"/>
              </a:buClr>
              <a:buSzPts val="2000"/>
              <a:buFont typeface="Lora"/>
              <a:buNone/>
              <a:defRPr sz="2000" b="1" i="0" u="none" strike="noStrike" cap="none">
                <a:solidFill>
                  <a:schemeClr val="dk1"/>
                </a:solidFill>
                <a:latin typeface="Lora"/>
                <a:ea typeface="Lora"/>
                <a:cs typeface="Lora"/>
                <a:sym typeface="Lora"/>
              </a:defRPr>
            </a:lvl5pPr>
            <a:lvl6pPr marR="0" lvl="5" algn="l" rtl="0">
              <a:lnSpc>
                <a:spcPct val="100000"/>
              </a:lnSpc>
              <a:spcBef>
                <a:spcPts val="0"/>
              </a:spcBef>
              <a:spcAft>
                <a:spcPts val="0"/>
              </a:spcAft>
              <a:buClr>
                <a:schemeClr val="dk1"/>
              </a:buClr>
              <a:buSzPts val="2000"/>
              <a:buFont typeface="Lora"/>
              <a:buNone/>
              <a:defRPr sz="2000" b="1" i="0" u="none" strike="noStrike" cap="none">
                <a:solidFill>
                  <a:schemeClr val="dk1"/>
                </a:solidFill>
                <a:latin typeface="Lora"/>
                <a:ea typeface="Lora"/>
                <a:cs typeface="Lora"/>
                <a:sym typeface="Lora"/>
              </a:defRPr>
            </a:lvl6pPr>
            <a:lvl7pPr marR="0" lvl="6" algn="l" rtl="0">
              <a:lnSpc>
                <a:spcPct val="100000"/>
              </a:lnSpc>
              <a:spcBef>
                <a:spcPts val="0"/>
              </a:spcBef>
              <a:spcAft>
                <a:spcPts val="0"/>
              </a:spcAft>
              <a:buClr>
                <a:schemeClr val="dk1"/>
              </a:buClr>
              <a:buSzPts val="2000"/>
              <a:buFont typeface="Lora"/>
              <a:buNone/>
              <a:defRPr sz="2000" b="1" i="0" u="none" strike="noStrike" cap="none">
                <a:solidFill>
                  <a:schemeClr val="dk1"/>
                </a:solidFill>
                <a:latin typeface="Lora"/>
                <a:ea typeface="Lora"/>
                <a:cs typeface="Lora"/>
                <a:sym typeface="Lora"/>
              </a:defRPr>
            </a:lvl7pPr>
            <a:lvl8pPr marR="0" lvl="7" algn="l" rtl="0">
              <a:lnSpc>
                <a:spcPct val="100000"/>
              </a:lnSpc>
              <a:spcBef>
                <a:spcPts val="0"/>
              </a:spcBef>
              <a:spcAft>
                <a:spcPts val="0"/>
              </a:spcAft>
              <a:buClr>
                <a:schemeClr val="dk1"/>
              </a:buClr>
              <a:buSzPts val="2000"/>
              <a:buFont typeface="Lora"/>
              <a:buNone/>
              <a:defRPr sz="2000" b="1" i="0" u="none" strike="noStrike" cap="none">
                <a:solidFill>
                  <a:schemeClr val="dk1"/>
                </a:solidFill>
                <a:latin typeface="Lora"/>
                <a:ea typeface="Lora"/>
                <a:cs typeface="Lora"/>
                <a:sym typeface="Lora"/>
              </a:defRPr>
            </a:lvl8pPr>
            <a:lvl9pPr marR="0" lvl="8" algn="l" rtl="0">
              <a:lnSpc>
                <a:spcPct val="100000"/>
              </a:lnSpc>
              <a:spcBef>
                <a:spcPts val="0"/>
              </a:spcBef>
              <a:spcAft>
                <a:spcPts val="0"/>
              </a:spcAft>
              <a:buClr>
                <a:schemeClr val="dk1"/>
              </a:buClr>
              <a:buSzPts val="2000"/>
              <a:buFont typeface="Lora"/>
              <a:buNone/>
              <a:defRPr sz="2000" b="1" i="0" u="none" strike="noStrike" cap="none">
                <a:solidFill>
                  <a:schemeClr val="dk1"/>
                </a:solidFill>
                <a:latin typeface="Lora"/>
                <a:ea typeface="Lora"/>
                <a:cs typeface="Lora"/>
                <a:sym typeface="Lora"/>
              </a:defRPr>
            </a:lvl9pPr>
          </a:lstStyle>
          <a:p>
            <a:endParaRPr/>
          </a:p>
        </p:txBody>
      </p:sp>
      <p:sp>
        <p:nvSpPr>
          <p:cNvPr id="8" name="Google Shape;8;p56"/>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
        <p:cNvGrpSpPr/>
        <p:nvPr/>
      </p:nvGrpSpPr>
      <p:grpSpPr>
        <a:xfrm>
          <a:off x="0" y="0"/>
          <a:ext cx="0" cy="0"/>
          <a:chOff x="0" y="0"/>
          <a:chExt cx="0" cy="0"/>
        </a:xfrm>
      </p:grpSpPr>
      <p:sp>
        <p:nvSpPr>
          <p:cNvPr id="67" name="Google Shape;67;p1"/>
          <p:cNvSpPr txBox="1">
            <a:spLocks noGrp="1"/>
          </p:cNvSpPr>
          <p:nvPr>
            <p:ph type="subTitle" idx="1"/>
          </p:nvPr>
        </p:nvSpPr>
        <p:spPr>
          <a:xfrm>
            <a:off x="2022224" y="3393498"/>
            <a:ext cx="6008400" cy="7848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0"/>
              </a:spcBef>
              <a:spcAft>
                <a:spcPts val="0"/>
              </a:spcAft>
              <a:buClr>
                <a:srgbClr val="000000"/>
              </a:buClr>
              <a:buSzPts val="1400"/>
              <a:buNone/>
            </a:pPr>
            <a:r>
              <a:rPr lang="en" sz="1500" b="1" dirty="0">
                <a:highlight>
                  <a:srgbClr val="FFCD00"/>
                </a:highlight>
              </a:rPr>
              <a:t>Geoinformatics Project</a:t>
            </a:r>
            <a:endParaRPr sz="1500" b="1" dirty="0">
              <a:highlight>
                <a:srgbClr val="FFCD00"/>
              </a:highlight>
            </a:endParaRPr>
          </a:p>
          <a:p>
            <a:pPr marL="457200" lvl="0" indent="-381000" algn="l" rtl="0">
              <a:lnSpc>
                <a:spcPct val="100000"/>
              </a:lnSpc>
              <a:spcBef>
                <a:spcPts val="0"/>
              </a:spcBef>
              <a:spcAft>
                <a:spcPts val="0"/>
              </a:spcAft>
              <a:buClr>
                <a:srgbClr val="000000"/>
              </a:buClr>
              <a:buSzPts val="1400"/>
              <a:buNone/>
            </a:pPr>
            <a:endParaRPr sz="1000" b="1" dirty="0"/>
          </a:p>
          <a:p>
            <a:pPr marL="457200" lvl="0" indent="-381000" algn="l" rtl="0">
              <a:lnSpc>
                <a:spcPct val="100000"/>
              </a:lnSpc>
              <a:spcBef>
                <a:spcPts val="0"/>
              </a:spcBef>
              <a:spcAft>
                <a:spcPts val="0"/>
              </a:spcAft>
              <a:buClr>
                <a:srgbClr val="000000"/>
              </a:buClr>
              <a:buSzPts val="1400"/>
              <a:buNone/>
            </a:pPr>
            <a:r>
              <a:rPr lang="en" sz="1500" b="1" dirty="0"/>
              <a:t>Prof. Giovanna Venuti &amp; Daniella Stopinna </a:t>
            </a:r>
            <a:endParaRPr sz="1500" dirty="0"/>
          </a:p>
        </p:txBody>
      </p:sp>
      <p:sp>
        <p:nvSpPr>
          <p:cNvPr id="68" name="Google Shape;68;p1"/>
          <p:cNvSpPr txBox="1">
            <a:spLocks noGrp="1"/>
          </p:cNvSpPr>
          <p:nvPr>
            <p:ph type="ctrTitle"/>
          </p:nvPr>
        </p:nvSpPr>
        <p:spPr>
          <a:xfrm>
            <a:off x="1975250" y="1808550"/>
            <a:ext cx="6795900" cy="1526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US"/>
              <a:t>Implementation of a Multi-Sensor Algorithm for Time Series Snow Cover Mapping in Lombardy, Italy</a:t>
            </a:r>
            <a:endParaRPr lang="en-US" dirty="0"/>
          </a:p>
        </p:txBody>
      </p:sp>
      <p:sp>
        <p:nvSpPr>
          <p:cNvPr id="69" name="Google Shape;69;p1"/>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smtClean="0"/>
              <a:t>1</a:t>
            </a:fld>
            <a:endParaRPr lang="en"/>
          </a:p>
        </p:txBody>
      </p:sp>
      <p:sp>
        <p:nvSpPr>
          <p:cNvPr id="70" name="Google Shape;70;p1"/>
          <p:cNvSpPr txBox="1"/>
          <p:nvPr/>
        </p:nvSpPr>
        <p:spPr>
          <a:xfrm>
            <a:off x="2092625" y="4158100"/>
            <a:ext cx="4063800" cy="1577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600"/>
              </a:spcBef>
              <a:spcAft>
                <a:spcPts val="0"/>
              </a:spcAft>
              <a:buClr>
                <a:srgbClr val="000000"/>
              </a:buClr>
              <a:buSzPts val="1400"/>
              <a:buFont typeface="Quattrocento Sans"/>
              <a:buNone/>
            </a:pPr>
            <a:r>
              <a:rPr lang="en-US" sz="1500" b="1" i="0" u="none" strike="noStrike" cap="none">
                <a:solidFill>
                  <a:schemeClr val="dk1"/>
                </a:solidFill>
                <a:highlight>
                  <a:schemeClr val="accent1"/>
                </a:highlight>
                <a:latin typeface="Quattrocento Sans"/>
                <a:ea typeface="Quattrocento Sans"/>
                <a:cs typeface="Quattrocento Sans"/>
                <a:sym typeface="Quattrocento Sans"/>
              </a:rPr>
              <a:t>Hadi Kheiri Gharajeh – 10946669 </a:t>
            </a:r>
            <a:endParaRPr lang="en-US" sz="1500"/>
          </a:p>
          <a:p>
            <a:pPr marL="0" marR="0" lvl="0" indent="0" algn="l" rtl="0">
              <a:lnSpc>
                <a:spcPct val="100000"/>
              </a:lnSpc>
              <a:spcBef>
                <a:spcPts val="600"/>
              </a:spcBef>
              <a:spcAft>
                <a:spcPts val="0"/>
              </a:spcAft>
              <a:buClr>
                <a:srgbClr val="000000"/>
              </a:buClr>
              <a:buSzPts val="1400"/>
              <a:buFont typeface="Quattrocento Sans"/>
              <a:buNone/>
            </a:pPr>
            <a:r>
              <a:rPr lang="en-US" sz="1500" b="1" i="0" u="none" strike="noStrike" cap="none">
                <a:solidFill>
                  <a:schemeClr val="dk1"/>
                </a:solidFill>
                <a:highlight>
                  <a:schemeClr val="accent1"/>
                </a:highlight>
                <a:latin typeface="Quattrocento Sans"/>
                <a:ea typeface="Quattrocento Sans"/>
                <a:cs typeface="Quattrocento Sans"/>
                <a:sym typeface="Quattrocento Sans"/>
              </a:rPr>
              <a:t>Ola Elwasila Abdelrahman Yousif - 10963045</a:t>
            </a:r>
            <a:endParaRPr lang="en-US" sz="150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50462-6C16-924F-A238-B736E2ED1C97}"/>
              </a:ext>
            </a:extLst>
          </p:cNvPr>
          <p:cNvSpPr>
            <a:spLocks noGrp="1"/>
          </p:cNvSpPr>
          <p:nvPr>
            <p:ph type="title"/>
          </p:nvPr>
        </p:nvSpPr>
        <p:spPr>
          <a:xfrm>
            <a:off x="1381250" y="896112"/>
            <a:ext cx="4638550" cy="435600"/>
          </a:xfrm>
        </p:spPr>
        <p:txBody>
          <a:bodyPr/>
          <a:lstStyle/>
          <a:p>
            <a:r>
              <a:rPr lang="en-US" sz="1800" b="1" dirty="0"/>
              <a:t>GFSC Data Processing</a:t>
            </a:r>
            <a:r>
              <a:rPr lang="en-US" sz="1800" dirty="0"/>
              <a:t> breakdown</a:t>
            </a:r>
          </a:p>
        </p:txBody>
      </p:sp>
      <p:sp>
        <p:nvSpPr>
          <p:cNvPr id="4" name="Slide Number Placeholder 3">
            <a:extLst>
              <a:ext uri="{FF2B5EF4-FFF2-40B4-BE49-F238E27FC236}">
                <a16:creationId xmlns:a16="http://schemas.microsoft.com/office/drawing/2014/main" id="{CB736746-886B-592B-29B9-0CF783D3D07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graphicFrame>
        <p:nvGraphicFramePr>
          <p:cNvPr id="5" name="Table 4">
            <a:extLst>
              <a:ext uri="{FF2B5EF4-FFF2-40B4-BE49-F238E27FC236}">
                <a16:creationId xmlns:a16="http://schemas.microsoft.com/office/drawing/2014/main" id="{3AA400A8-F5FC-7A63-50C7-65AE35D851F8}"/>
              </a:ext>
            </a:extLst>
          </p:cNvPr>
          <p:cNvGraphicFramePr>
            <a:graphicFrameLocks noGrp="1"/>
          </p:cNvGraphicFramePr>
          <p:nvPr>
            <p:extLst>
              <p:ext uri="{D42A27DB-BD31-4B8C-83A1-F6EECF244321}">
                <p14:modId xmlns:p14="http://schemas.microsoft.com/office/powerpoint/2010/main" val="3422630490"/>
              </p:ext>
            </p:extLst>
          </p:nvPr>
        </p:nvGraphicFramePr>
        <p:xfrm>
          <a:off x="300990" y="1911022"/>
          <a:ext cx="8542020" cy="2529313"/>
        </p:xfrm>
        <a:graphic>
          <a:graphicData uri="http://schemas.openxmlformats.org/drawingml/2006/table">
            <a:tbl>
              <a:tblPr>
                <a:tableStyleId>{D376B317-00F2-4768-B920-06B0F071F810}</a:tableStyleId>
              </a:tblPr>
              <a:tblGrid>
                <a:gridCol w="1070610">
                  <a:extLst>
                    <a:ext uri="{9D8B030D-6E8A-4147-A177-3AD203B41FA5}">
                      <a16:colId xmlns:a16="http://schemas.microsoft.com/office/drawing/2014/main" val="3960319993"/>
                    </a:ext>
                  </a:extLst>
                </a:gridCol>
                <a:gridCol w="1920240">
                  <a:extLst>
                    <a:ext uri="{9D8B030D-6E8A-4147-A177-3AD203B41FA5}">
                      <a16:colId xmlns:a16="http://schemas.microsoft.com/office/drawing/2014/main" val="4285659540"/>
                    </a:ext>
                  </a:extLst>
                </a:gridCol>
                <a:gridCol w="3063240">
                  <a:extLst>
                    <a:ext uri="{9D8B030D-6E8A-4147-A177-3AD203B41FA5}">
                      <a16:colId xmlns:a16="http://schemas.microsoft.com/office/drawing/2014/main" val="2558297510"/>
                    </a:ext>
                  </a:extLst>
                </a:gridCol>
                <a:gridCol w="2487930">
                  <a:extLst>
                    <a:ext uri="{9D8B030D-6E8A-4147-A177-3AD203B41FA5}">
                      <a16:colId xmlns:a16="http://schemas.microsoft.com/office/drawing/2014/main" val="2914722797"/>
                    </a:ext>
                  </a:extLst>
                </a:gridCol>
              </a:tblGrid>
              <a:tr h="222101">
                <a:tc>
                  <a:txBody>
                    <a:bodyPr/>
                    <a:lstStyle/>
                    <a:p>
                      <a:r>
                        <a:rPr lang="en-US" sz="1200" b="1" dirty="0"/>
                        <a:t>Step</a:t>
                      </a:r>
                      <a:endParaRPr lang="en-US" sz="1200" dirty="0"/>
                    </a:p>
                  </a:txBody>
                  <a:tcPr marL="69180" marR="69180" marT="34590" marB="34590" anchor="ctr">
                    <a:solidFill>
                      <a:schemeClr val="accent1">
                        <a:lumMod val="40000"/>
                        <a:lumOff val="60000"/>
                      </a:schemeClr>
                    </a:solidFill>
                  </a:tcPr>
                </a:tc>
                <a:tc>
                  <a:txBody>
                    <a:bodyPr/>
                    <a:lstStyle/>
                    <a:p>
                      <a:r>
                        <a:rPr lang="en-US" sz="1200" b="1"/>
                        <a:t>Function</a:t>
                      </a:r>
                      <a:endParaRPr lang="en-US" sz="1200"/>
                    </a:p>
                  </a:txBody>
                  <a:tcPr marL="69180" marR="69180" marT="34590" marB="34590" anchor="ctr">
                    <a:solidFill>
                      <a:schemeClr val="accent1">
                        <a:lumMod val="40000"/>
                        <a:lumOff val="60000"/>
                      </a:schemeClr>
                    </a:solidFill>
                  </a:tcPr>
                </a:tc>
                <a:tc>
                  <a:txBody>
                    <a:bodyPr/>
                    <a:lstStyle/>
                    <a:p>
                      <a:r>
                        <a:rPr lang="en-US" sz="1200" b="1"/>
                        <a:t>Purpose</a:t>
                      </a:r>
                      <a:endParaRPr lang="en-US" sz="1200"/>
                    </a:p>
                  </a:txBody>
                  <a:tcPr marL="69180" marR="69180" marT="34590" marB="34590" anchor="ctr">
                    <a:solidFill>
                      <a:schemeClr val="accent1">
                        <a:lumMod val="40000"/>
                        <a:lumOff val="60000"/>
                      </a:schemeClr>
                    </a:solidFill>
                  </a:tcPr>
                </a:tc>
                <a:tc>
                  <a:txBody>
                    <a:bodyPr/>
                    <a:lstStyle/>
                    <a:p>
                      <a:r>
                        <a:rPr lang="en-US" sz="1200" b="1" dirty="0"/>
                        <a:t>Key Settings</a:t>
                      </a:r>
                      <a:endParaRPr lang="en-US" sz="1200" dirty="0"/>
                    </a:p>
                  </a:txBody>
                  <a:tcPr marL="69180" marR="69180" marT="34590" marB="34590" anchor="ctr">
                    <a:solidFill>
                      <a:schemeClr val="accent1">
                        <a:lumMod val="40000"/>
                        <a:lumOff val="60000"/>
                      </a:schemeClr>
                    </a:solidFill>
                  </a:tcPr>
                </a:tc>
                <a:extLst>
                  <a:ext uri="{0D108BD9-81ED-4DB2-BD59-A6C34878D82A}">
                    <a16:rowId xmlns:a16="http://schemas.microsoft.com/office/drawing/2014/main" val="3335270310"/>
                  </a:ext>
                </a:extLst>
              </a:tr>
              <a:tr h="1100513">
                <a:tc>
                  <a:txBody>
                    <a:bodyPr/>
                    <a:lstStyle/>
                    <a:p>
                      <a:r>
                        <a:rPr lang="en-US" sz="1200" b="1" dirty="0"/>
                        <a:t>Resample &amp; Reproject</a:t>
                      </a:r>
                      <a:endParaRPr lang="en-US" sz="1200" dirty="0"/>
                    </a:p>
                  </a:txBody>
                  <a:tcPr marL="69180" marR="69180" marT="34590" marB="34590" anchor="ctr">
                    <a:solidFill>
                      <a:schemeClr val="accent1">
                        <a:lumMod val="40000"/>
                        <a:lumOff val="60000"/>
                      </a:schemeClr>
                    </a:solidFill>
                  </a:tcPr>
                </a:tc>
                <a:tc>
                  <a:txBody>
                    <a:bodyPr/>
                    <a:lstStyle/>
                    <a:p>
                      <a:r>
                        <a:rPr lang="en-US" sz="1200" i="1" dirty="0" err="1">
                          <a:solidFill>
                            <a:srgbClr val="002060"/>
                          </a:solidFill>
                        </a:rPr>
                        <a:t>resample_reproject_gfsc</a:t>
                      </a:r>
                      <a:r>
                        <a:rPr lang="en-US" sz="1200" i="1" dirty="0">
                          <a:solidFill>
                            <a:srgbClr val="002060"/>
                          </a:solidFill>
                        </a:rPr>
                        <a:t>()</a:t>
                      </a:r>
                    </a:p>
                  </a:txBody>
                  <a:tcPr marL="69180" marR="69180" marT="34590" marB="34590" anchor="ctr"/>
                </a:tc>
                <a:tc>
                  <a:txBody>
                    <a:bodyPr/>
                    <a:lstStyle/>
                    <a:p>
                      <a:r>
                        <a:rPr lang="en-US" sz="1100" dirty="0"/>
                        <a:t>• Load each *_</a:t>
                      </a:r>
                      <a:r>
                        <a:rPr lang="en-US" sz="1100" dirty="0" err="1"/>
                        <a:t>GF.tif</a:t>
                      </a:r>
                      <a:r>
                        <a:rPr lang="en-US" sz="1100" dirty="0"/>
                        <a:t> + *_</a:t>
                      </a:r>
                      <a:r>
                        <a:rPr lang="en-US" sz="1100" dirty="0" err="1"/>
                        <a:t>QC.tif</a:t>
                      </a:r>
                      <a:r>
                        <a:rPr lang="en-US" sz="1100" dirty="0"/>
                        <a:t> pair</a:t>
                      </a:r>
                    </a:p>
                    <a:p>
                      <a:r>
                        <a:rPr lang="en-US" sz="1100" dirty="0"/>
                        <a:t>• Mask out invalid QC codes &amp; original </a:t>
                      </a:r>
                      <a:r>
                        <a:rPr lang="en-US" sz="1100" dirty="0" err="1"/>
                        <a:t>nodata</a:t>
                      </a:r>
                      <a:br>
                        <a:rPr lang="en-US" sz="1100" dirty="0"/>
                      </a:br>
                      <a:r>
                        <a:rPr lang="en-US" sz="1100" dirty="0"/>
                        <a:t>• Threshold GF ≥ 20 → snow (1),                      &lt; 20 → no-snow (0), </a:t>
                      </a:r>
                      <a:r>
                        <a:rPr lang="en-US" sz="1100" dirty="0" err="1"/>
                        <a:t>NaN</a:t>
                      </a:r>
                      <a:r>
                        <a:rPr lang="en-US" sz="1100" dirty="0"/>
                        <a:t> → </a:t>
                      </a:r>
                      <a:r>
                        <a:rPr lang="en-US" sz="1100" dirty="0" err="1"/>
                        <a:t>nodata</a:t>
                      </a:r>
                      <a:r>
                        <a:rPr lang="en-US" sz="1100" dirty="0"/>
                        <a:t> (255)</a:t>
                      </a:r>
                    </a:p>
                    <a:p>
                      <a:r>
                        <a:rPr lang="en-US" sz="1100" dirty="0"/>
                        <a:t>• resample &amp; reproject to common grid</a:t>
                      </a:r>
                    </a:p>
                  </a:txBody>
                  <a:tcPr marL="69180" marR="69180" marT="34590" marB="34590" anchor="ctr"/>
                </a:tc>
                <a:tc>
                  <a:txBody>
                    <a:bodyPr/>
                    <a:lstStyle/>
                    <a:p>
                      <a:pPr marL="0" marR="0" lvl="0" indent="0" algn="l" defTabSz="914400" rtl="0" eaLnBrk="1" fontAlgn="auto" latinLnBrk="0" hangingPunct="1">
                        <a:lnSpc>
                          <a:spcPct val="100000"/>
                        </a:lnSpc>
                        <a:spcBef>
                          <a:spcPts val="0"/>
                        </a:spcBef>
                        <a:spcAft>
                          <a:spcPts val="200"/>
                        </a:spcAft>
                        <a:buClr>
                          <a:srgbClr val="000000"/>
                        </a:buClr>
                        <a:buSzTx/>
                        <a:buFont typeface="Arial"/>
                        <a:buNone/>
                        <a:tabLst/>
                        <a:defRPr/>
                      </a:pPr>
                      <a:r>
                        <a:rPr lang="en-US" sz="1200" dirty="0"/>
                        <a:t>• QC resampling: </a:t>
                      </a:r>
                      <a:r>
                        <a:rPr lang="en-US" sz="1200" b="1" dirty="0"/>
                        <a:t>nearest</a:t>
                      </a:r>
                      <a:endParaRPr lang="en-US" sz="1200" dirty="0"/>
                    </a:p>
                    <a:p>
                      <a:pPr marL="0" marR="0" lvl="0" indent="0" algn="l" defTabSz="914400" rtl="0" eaLnBrk="1" fontAlgn="auto" latinLnBrk="0" hangingPunct="1">
                        <a:lnSpc>
                          <a:spcPct val="100000"/>
                        </a:lnSpc>
                        <a:spcBef>
                          <a:spcPts val="0"/>
                        </a:spcBef>
                        <a:spcAft>
                          <a:spcPts val="200"/>
                        </a:spcAft>
                        <a:buClr>
                          <a:srgbClr val="000000"/>
                        </a:buClr>
                        <a:buSzTx/>
                        <a:buFont typeface="Arial"/>
                        <a:buNone/>
                        <a:tabLst/>
                        <a:defRPr/>
                      </a:pPr>
                      <a:r>
                        <a:rPr lang="en-US" sz="1200" dirty="0"/>
                        <a:t>• GF resampling: </a:t>
                      </a:r>
                      <a:r>
                        <a:rPr lang="en-US" sz="1200" b="1" dirty="0"/>
                        <a:t>bilinear</a:t>
                      </a:r>
                      <a:r>
                        <a:rPr lang="en-US" sz="1200" dirty="0"/>
                        <a:t> </a:t>
                      </a:r>
                    </a:p>
                    <a:p>
                      <a:pPr>
                        <a:spcAft>
                          <a:spcPts val="200"/>
                        </a:spcAft>
                      </a:pPr>
                      <a:r>
                        <a:rPr lang="en-US" sz="1200" dirty="0"/>
                        <a:t>• threshold=20.0 (≥20 → snow) </a:t>
                      </a:r>
                    </a:p>
                    <a:p>
                      <a:pPr>
                        <a:spcAft>
                          <a:spcPts val="200"/>
                        </a:spcAft>
                      </a:pPr>
                      <a:r>
                        <a:rPr lang="en-US" sz="1200" dirty="0"/>
                        <a:t>• </a:t>
                      </a:r>
                      <a:r>
                        <a:rPr lang="en-US" sz="1200" dirty="0" err="1"/>
                        <a:t>acceptable_qc</a:t>
                      </a:r>
                      <a:r>
                        <a:rPr lang="en-US" sz="1200" dirty="0"/>
                        <a:t>={0,1,2,3}</a:t>
                      </a:r>
                    </a:p>
                    <a:p>
                      <a:pPr>
                        <a:spcAft>
                          <a:spcPts val="200"/>
                        </a:spcAft>
                      </a:pPr>
                      <a:r>
                        <a:rPr lang="en-US" sz="1200" dirty="0"/>
                        <a:t>• CRS: </a:t>
                      </a:r>
                      <a:r>
                        <a:rPr lang="en-US" sz="1200" b="1" dirty="0"/>
                        <a:t>EPSG:32632 </a:t>
                      </a:r>
                    </a:p>
                    <a:p>
                      <a:pPr>
                        <a:spcAft>
                          <a:spcPts val="200"/>
                        </a:spcAft>
                      </a:pPr>
                      <a:r>
                        <a:rPr lang="en-US" sz="1200" dirty="0"/>
                        <a:t>• Resolution: </a:t>
                      </a:r>
                      <a:r>
                        <a:rPr lang="en-US" sz="1200" b="1" dirty="0"/>
                        <a:t>60 m</a:t>
                      </a:r>
                    </a:p>
                  </a:txBody>
                  <a:tcPr marL="69180" marR="69180" marT="34590" marB="34590" anchor="ctr"/>
                </a:tc>
                <a:extLst>
                  <a:ext uri="{0D108BD9-81ED-4DB2-BD59-A6C34878D82A}">
                    <a16:rowId xmlns:a16="http://schemas.microsoft.com/office/drawing/2014/main" val="2093090027"/>
                  </a:ext>
                </a:extLst>
              </a:tr>
              <a:tr h="983793">
                <a:tc>
                  <a:txBody>
                    <a:bodyPr/>
                    <a:lstStyle/>
                    <a:p>
                      <a:r>
                        <a:rPr lang="en-US" sz="1200" b="1" dirty="0"/>
                        <a:t>Weekly Aggregation</a:t>
                      </a:r>
                      <a:endParaRPr lang="en-US" sz="1200" dirty="0"/>
                    </a:p>
                  </a:txBody>
                  <a:tcPr marL="69180" marR="69180" marT="34590" marB="34590" anchor="ctr">
                    <a:solidFill>
                      <a:schemeClr val="accent1">
                        <a:lumMod val="40000"/>
                        <a:lumOff val="60000"/>
                      </a:schemeClr>
                    </a:solidFill>
                  </a:tcPr>
                </a:tc>
                <a:tc>
                  <a:txBody>
                    <a:bodyPr/>
                    <a:lstStyle/>
                    <a:p>
                      <a:r>
                        <a:rPr lang="en-US" sz="1200" i="1" dirty="0" err="1">
                          <a:solidFill>
                            <a:srgbClr val="002060"/>
                          </a:solidFill>
                        </a:rPr>
                        <a:t>aggregate_weekly_gfsc</a:t>
                      </a:r>
                      <a:r>
                        <a:rPr lang="en-US" sz="1200" i="1" dirty="0">
                          <a:solidFill>
                            <a:srgbClr val="002060"/>
                          </a:solidFill>
                        </a:rPr>
                        <a:t>()</a:t>
                      </a:r>
                      <a:endParaRPr lang="en-US" sz="1200" i="1" dirty="0"/>
                    </a:p>
                  </a:txBody>
                  <a:tcPr marL="69180" marR="69180" marT="34590" marB="34590" anchor="ctr"/>
                </a:tc>
                <a:tc>
                  <a:txBody>
                    <a:bodyPr/>
                    <a:lstStyle/>
                    <a:p>
                      <a:r>
                        <a:rPr lang="en-US" sz="1200" dirty="0"/>
                        <a:t>Group daily binaries (0/1/255) by ISO-week (parsed from YYYYMMDD in filename)</a:t>
                      </a:r>
                    </a:p>
                  </a:txBody>
                  <a:tcPr marL="69180" marR="69180" marT="34590" marB="34590" anchor="ctr"/>
                </a:tc>
                <a:tc>
                  <a:txBody>
                    <a:bodyPr/>
                    <a:lstStyle/>
                    <a:p>
                      <a:pPr>
                        <a:spcAft>
                          <a:spcPts val="200"/>
                        </a:spcAft>
                      </a:pPr>
                      <a:r>
                        <a:rPr lang="en-US" sz="1200" dirty="0"/>
                        <a:t>• method=</a:t>
                      </a:r>
                      <a:r>
                        <a:rPr lang="en-US" sz="1200" b="1" dirty="0"/>
                        <a:t>'max</a:t>
                      </a:r>
                      <a:r>
                        <a:rPr lang="en-US" sz="1200" dirty="0"/>
                        <a:t>'</a:t>
                      </a:r>
                    </a:p>
                    <a:p>
                      <a:pPr>
                        <a:spcAft>
                          <a:spcPts val="200"/>
                        </a:spcAft>
                      </a:pPr>
                      <a:r>
                        <a:rPr lang="en-US" sz="1200" dirty="0"/>
                        <a:t>• Groups by ISO-week (</a:t>
                      </a:r>
                      <a:r>
                        <a:rPr lang="en-US" sz="1200" dirty="0" err="1"/>
                        <a:t>YYYY_Www</a:t>
                      </a:r>
                      <a:r>
                        <a:rPr lang="en-US" sz="1200" dirty="0"/>
                        <a:t> from filename) </a:t>
                      </a:r>
                    </a:p>
                  </a:txBody>
                  <a:tcPr marL="69180" marR="69180" marT="34590" marB="34590" anchor="ctr"/>
                </a:tc>
                <a:extLst>
                  <a:ext uri="{0D108BD9-81ED-4DB2-BD59-A6C34878D82A}">
                    <a16:rowId xmlns:a16="http://schemas.microsoft.com/office/drawing/2014/main" val="4041695681"/>
                  </a:ext>
                </a:extLst>
              </a:tr>
            </a:tbl>
          </a:graphicData>
        </a:graphic>
      </p:graphicFrame>
      <p:pic>
        <p:nvPicPr>
          <p:cNvPr id="7" name="Picture 6">
            <a:extLst>
              <a:ext uri="{FF2B5EF4-FFF2-40B4-BE49-F238E27FC236}">
                <a16:creationId xmlns:a16="http://schemas.microsoft.com/office/drawing/2014/main" id="{3D28E650-5950-A770-E47D-F6510579E915}"/>
              </a:ext>
            </a:extLst>
          </p:cNvPr>
          <p:cNvPicPr>
            <a:picLocks noChangeAspect="1"/>
          </p:cNvPicPr>
          <p:nvPr/>
        </p:nvPicPr>
        <p:blipFill>
          <a:blip r:embed="rId2"/>
          <a:stretch>
            <a:fillRect/>
          </a:stretch>
        </p:blipFill>
        <p:spPr>
          <a:xfrm>
            <a:off x="5348135" y="624840"/>
            <a:ext cx="3466461" cy="1034951"/>
          </a:xfrm>
          <a:prstGeom prst="rect">
            <a:avLst/>
          </a:prstGeom>
        </p:spPr>
      </p:pic>
    </p:spTree>
    <p:extLst>
      <p:ext uri="{BB962C8B-B14F-4D97-AF65-F5344CB8AC3E}">
        <p14:creationId xmlns:p14="http://schemas.microsoft.com/office/powerpoint/2010/main" val="42574846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59AFF-C222-FAB3-B675-82AE5E6966A3}"/>
              </a:ext>
            </a:extLst>
          </p:cNvPr>
          <p:cNvSpPr>
            <a:spLocks noGrp="1"/>
          </p:cNvSpPr>
          <p:nvPr>
            <p:ph type="title"/>
          </p:nvPr>
        </p:nvSpPr>
        <p:spPr>
          <a:xfrm>
            <a:off x="1381250" y="896112"/>
            <a:ext cx="4417570" cy="435600"/>
          </a:xfrm>
        </p:spPr>
        <p:txBody>
          <a:bodyPr/>
          <a:lstStyle/>
          <a:p>
            <a:r>
              <a:rPr lang="en-US" sz="2000" b="1" dirty="0"/>
              <a:t>S2 Data Processing</a:t>
            </a:r>
            <a:r>
              <a:rPr lang="en-US" sz="2000" dirty="0"/>
              <a:t> breakdown</a:t>
            </a:r>
            <a:endParaRPr lang="en-US" dirty="0"/>
          </a:p>
        </p:txBody>
      </p:sp>
      <p:sp>
        <p:nvSpPr>
          <p:cNvPr id="4" name="Slide Number Placeholder 3">
            <a:extLst>
              <a:ext uri="{FF2B5EF4-FFF2-40B4-BE49-F238E27FC236}">
                <a16:creationId xmlns:a16="http://schemas.microsoft.com/office/drawing/2014/main" id="{BAD45489-42DB-CB6B-9478-B92BAB22851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graphicFrame>
        <p:nvGraphicFramePr>
          <p:cNvPr id="5" name="Table 4">
            <a:extLst>
              <a:ext uri="{FF2B5EF4-FFF2-40B4-BE49-F238E27FC236}">
                <a16:creationId xmlns:a16="http://schemas.microsoft.com/office/drawing/2014/main" id="{5C85AE9D-C1A2-6BE4-5CBB-337DCDF7B3F6}"/>
              </a:ext>
            </a:extLst>
          </p:cNvPr>
          <p:cNvGraphicFramePr>
            <a:graphicFrameLocks noGrp="1"/>
          </p:cNvGraphicFramePr>
          <p:nvPr>
            <p:extLst>
              <p:ext uri="{D42A27DB-BD31-4B8C-83A1-F6EECF244321}">
                <p14:modId xmlns:p14="http://schemas.microsoft.com/office/powerpoint/2010/main" val="1095251986"/>
              </p:ext>
            </p:extLst>
          </p:nvPr>
        </p:nvGraphicFramePr>
        <p:xfrm>
          <a:off x="243840" y="1684655"/>
          <a:ext cx="8656320" cy="3168400"/>
        </p:xfrm>
        <a:graphic>
          <a:graphicData uri="http://schemas.openxmlformats.org/drawingml/2006/table">
            <a:tbl>
              <a:tblPr>
                <a:tableStyleId>{D376B317-00F2-4768-B920-06B0F071F810}</a:tableStyleId>
              </a:tblPr>
              <a:tblGrid>
                <a:gridCol w="1303020">
                  <a:extLst>
                    <a:ext uri="{9D8B030D-6E8A-4147-A177-3AD203B41FA5}">
                      <a16:colId xmlns:a16="http://schemas.microsoft.com/office/drawing/2014/main" val="1426946833"/>
                    </a:ext>
                  </a:extLst>
                </a:gridCol>
                <a:gridCol w="1501140">
                  <a:extLst>
                    <a:ext uri="{9D8B030D-6E8A-4147-A177-3AD203B41FA5}">
                      <a16:colId xmlns:a16="http://schemas.microsoft.com/office/drawing/2014/main" val="1217316533"/>
                    </a:ext>
                  </a:extLst>
                </a:gridCol>
                <a:gridCol w="2880360">
                  <a:extLst>
                    <a:ext uri="{9D8B030D-6E8A-4147-A177-3AD203B41FA5}">
                      <a16:colId xmlns:a16="http://schemas.microsoft.com/office/drawing/2014/main" val="2231269039"/>
                    </a:ext>
                  </a:extLst>
                </a:gridCol>
                <a:gridCol w="2971800">
                  <a:extLst>
                    <a:ext uri="{9D8B030D-6E8A-4147-A177-3AD203B41FA5}">
                      <a16:colId xmlns:a16="http://schemas.microsoft.com/office/drawing/2014/main" val="745202645"/>
                    </a:ext>
                  </a:extLst>
                </a:gridCol>
              </a:tblGrid>
              <a:tr h="160468">
                <a:tc>
                  <a:txBody>
                    <a:bodyPr/>
                    <a:lstStyle/>
                    <a:p>
                      <a:r>
                        <a:rPr lang="en-US" sz="1100" b="1" dirty="0"/>
                        <a:t>Step</a:t>
                      </a:r>
                      <a:endParaRPr lang="en-US" sz="1100" dirty="0"/>
                    </a:p>
                  </a:txBody>
                  <a:tcPr marL="48141" marR="48141" marT="24070" marB="24070" anchor="ctr">
                    <a:solidFill>
                      <a:schemeClr val="accent1">
                        <a:lumMod val="40000"/>
                        <a:lumOff val="60000"/>
                      </a:schemeClr>
                    </a:solidFill>
                  </a:tcPr>
                </a:tc>
                <a:tc>
                  <a:txBody>
                    <a:bodyPr/>
                    <a:lstStyle/>
                    <a:p>
                      <a:r>
                        <a:rPr lang="en-US" sz="1100" b="1"/>
                        <a:t>Function</a:t>
                      </a:r>
                      <a:endParaRPr lang="en-US" sz="1100"/>
                    </a:p>
                  </a:txBody>
                  <a:tcPr marL="48141" marR="48141" marT="24070" marB="24070" anchor="ctr">
                    <a:solidFill>
                      <a:schemeClr val="accent1">
                        <a:lumMod val="40000"/>
                        <a:lumOff val="60000"/>
                      </a:schemeClr>
                    </a:solidFill>
                  </a:tcPr>
                </a:tc>
                <a:tc>
                  <a:txBody>
                    <a:bodyPr/>
                    <a:lstStyle/>
                    <a:p>
                      <a:r>
                        <a:rPr lang="en-US" sz="1100" b="1"/>
                        <a:t>Purpose</a:t>
                      </a:r>
                      <a:endParaRPr lang="en-US" sz="1100"/>
                    </a:p>
                  </a:txBody>
                  <a:tcPr marL="48141" marR="48141" marT="24070" marB="24070" anchor="ctr">
                    <a:solidFill>
                      <a:schemeClr val="accent1">
                        <a:lumMod val="40000"/>
                        <a:lumOff val="60000"/>
                      </a:schemeClr>
                    </a:solidFill>
                  </a:tcPr>
                </a:tc>
                <a:tc>
                  <a:txBody>
                    <a:bodyPr/>
                    <a:lstStyle/>
                    <a:p>
                      <a:r>
                        <a:rPr lang="en-US" sz="1100" b="1" dirty="0"/>
                        <a:t>Key Settings</a:t>
                      </a:r>
                      <a:endParaRPr lang="en-US" sz="1100" dirty="0"/>
                    </a:p>
                  </a:txBody>
                  <a:tcPr marL="48141" marR="48141" marT="24070" marB="24070" anchor="ctr">
                    <a:solidFill>
                      <a:schemeClr val="accent1">
                        <a:lumMod val="40000"/>
                        <a:lumOff val="60000"/>
                      </a:schemeClr>
                    </a:solidFill>
                  </a:tcPr>
                </a:tc>
                <a:extLst>
                  <a:ext uri="{0D108BD9-81ED-4DB2-BD59-A6C34878D82A}">
                    <a16:rowId xmlns:a16="http://schemas.microsoft.com/office/drawing/2014/main" val="326153103"/>
                  </a:ext>
                </a:extLst>
              </a:tr>
              <a:tr h="834436">
                <a:tc>
                  <a:txBody>
                    <a:bodyPr/>
                    <a:lstStyle/>
                    <a:p>
                      <a:r>
                        <a:rPr lang="en-US" sz="1100" b="1" dirty="0"/>
                        <a:t>Load Masks &amp; </a:t>
                      </a:r>
                      <a:r>
                        <a:rPr lang="en-US" sz="1100" b="1" dirty="0" err="1"/>
                        <a:t>Datemap</a:t>
                      </a:r>
                      <a:endParaRPr lang="en-US" sz="1100" dirty="0"/>
                    </a:p>
                  </a:txBody>
                  <a:tcPr marL="48141" marR="48141" marT="24070" marB="24070" anchor="ctr">
                    <a:solidFill>
                      <a:schemeClr val="accent1">
                        <a:lumMod val="40000"/>
                        <a:lumOff val="60000"/>
                      </a:schemeClr>
                    </a:solidFill>
                  </a:tcPr>
                </a:tc>
                <a:tc>
                  <a:txBody>
                    <a:bodyPr/>
                    <a:lstStyle/>
                    <a:p>
                      <a:r>
                        <a:rPr lang="en-US" sz="1100" i="1" dirty="0">
                          <a:solidFill>
                            <a:srgbClr val="002060"/>
                          </a:solidFill>
                        </a:rPr>
                        <a:t>process_s2_weekly()</a:t>
                      </a:r>
                    </a:p>
                  </a:txBody>
                  <a:tcPr marL="48141" marR="48141" marT="24070" marB="24070" anchor="ctr"/>
                </a:tc>
                <a:tc>
                  <a:txBody>
                    <a:bodyPr/>
                    <a:lstStyle/>
                    <a:p>
                      <a:r>
                        <a:rPr lang="en-US" sz="1100" dirty="0"/>
                        <a:t>• Find each </a:t>
                      </a:r>
                      <a:r>
                        <a:rPr lang="en-US" sz="1100" b="1" dirty="0"/>
                        <a:t>*_</a:t>
                      </a:r>
                      <a:r>
                        <a:rPr lang="en-US" sz="1100" b="1" dirty="0" err="1"/>
                        <a:t>SnowMask_latest.tif</a:t>
                      </a:r>
                      <a:r>
                        <a:rPr lang="en-US" sz="1100" b="1" dirty="0"/>
                        <a:t> </a:t>
                      </a:r>
                      <a:r>
                        <a:rPr lang="en-US" sz="1100" dirty="0"/>
                        <a:t>&amp; its paired </a:t>
                      </a:r>
                      <a:r>
                        <a:rPr lang="en-US" sz="1100" b="1" dirty="0"/>
                        <a:t>_</a:t>
                      </a:r>
                      <a:r>
                        <a:rPr lang="en-US" sz="1100" b="1" dirty="0" err="1"/>
                        <a:t>datemap.tif</a:t>
                      </a:r>
                      <a:endParaRPr lang="en-US" sz="1100" b="1" dirty="0"/>
                    </a:p>
                    <a:p>
                      <a:r>
                        <a:rPr lang="en-US" sz="1100" dirty="0"/>
                        <a:t>• Extract 14-day window start date via regex</a:t>
                      </a:r>
                    </a:p>
                  </a:txBody>
                  <a:tcPr marL="48141" marR="48141" marT="24070" marB="24070" anchor="ctr"/>
                </a:tc>
                <a:tc>
                  <a:txBody>
                    <a:bodyPr/>
                    <a:lstStyle/>
                    <a:p>
                      <a:r>
                        <a:rPr lang="en-US" sz="1100" dirty="0"/>
                        <a:t>• </a:t>
                      </a:r>
                      <a:r>
                        <a:rPr lang="en-US" sz="1100" dirty="0" err="1"/>
                        <a:t>date_re</a:t>
                      </a:r>
                      <a:r>
                        <a:rPr lang="en-US" sz="1100" dirty="0"/>
                        <a:t> = r"(\d{8})_\d{8}“</a:t>
                      </a:r>
                    </a:p>
                    <a:p>
                      <a:r>
                        <a:rPr lang="en-US" sz="1100" dirty="0"/>
                        <a:t>• Start = </a:t>
                      </a:r>
                      <a:r>
                        <a:rPr lang="en-US" sz="1100" dirty="0" err="1"/>
                        <a:t>m.group</a:t>
                      </a:r>
                      <a:r>
                        <a:rPr lang="en-US" sz="1100" dirty="0"/>
                        <a:t>(1) → ISO-week A; +7 days → ISO-week B</a:t>
                      </a:r>
                    </a:p>
                  </a:txBody>
                  <a:tcPr marL="48141" marR="48141" marT="24070" marB="24070" anchor="ctr"/>
                </a:tc>
                <a:extLst>
                  <a:ext uri="{0D108BD9-81ED-4DB2-BD59-A6C34878D82A}">
                    <a16:rowId xmlns:a16="http://schemas.microsoft.com/office/drawing/2014/main" val="2508558264"/>
                  </a:ext>
                </a:extLst>
              </a:tr>
              <a:tr h="1059092">
                <a:tc>
                  <a:txBody>
                    <a:bodyPr/>
                    <a:lstStyle/>
                    <a:p>
                      <a:r>
                        <a:rPr lang="en-US" sz="1100" b="1" dirty="0"/>
                        <a:t>Split &amp; Merge into ISO-Weeks</a:t>
                      </a:r>
                      <a:endParaRPr lang="en-US" sz="1100" dirty="0"/>
                    </a:p>
                  </a:txBody>
                  <a:tcPr marL="48141" marR="48141" marT="24070" marB="24070" anchor="ctr">
                    <a:solidFill>
                      <a:schemeClr val="accent1">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i="1" dirty="0">
                          <a:solidFill>
                            <a:srgbClr val="002060"/>
                          </a:solidFill>
                        </a:rPr>
                        <a:t>process_s2_weekly()</a:t>
                      </a:r>
                    </a:p>
                    <a:p>
                      <a:endParaRPr lang="en-US" sz="1100" dirty="0"/>
                    </a:p>
                  </a:txBody>
                  <a:tcPr marL="48141" marR="48141" marT="24070" marB="24070" anchor="ctr"/>
                </a:tc>
                <a:tc>
                  <a:txBody>
                    <a:bodyPr/>
                    <a:lstStyle/>
                    <a:p>
                      <a:r>
                        <a:rPr lang="en-US" sz="1100" dirty="0"/>
                        <a:t>Use </a:t>
                      </a:r>
                      <a:r>
                        <a:rPr lang="en-US" sz="1100" dirty="0" err="1"/>
                        <a:t>datemap</a:t>
                      </a:r>
                      <a:r>
                        <a:rPr lang="en-US" sz="1100" dirty="0"/>
                        <a:t> values 1–7 → Week A;                   8–14 → Week B</a:t>
                      </a:r>
                    </a:p>
                  </a:txBody>
                  <a:tcPr marL="48141" marR="48141" marT="24070" marB="24070"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 method=</a:t>
                      </a:r>
                      <a:r>
                        <a:rPr lang="en-US" sz="1100" b="1" dirty="0"/>
                        <a:t>'max</a:t>
                      </a:r>
                      <a:r>
                        <a:rPr lang="en-US" sz="1100" dirty="0"/>
                        <a:t>’ </a:t>
                      </a:r>
                    </a:p>
                    <a:p>
                      <a:r>
                        <a:rPr lang="en-US" sz="1100" dirty="0"/>
                        <a:t>• </a:t>
                      </a:r>
                      <a:r>
                        <a:rPr lang="en-US" sz="1100" dirty="0" err="1"/>
                        <a:t>nodata</a:t>
                      </a:r>
                      <a:r>
                        <a:rPr lang="en-US" sz="1100" dirty="0"/>
                        <a:t> = </a:t>
                      </a:r>
                      <a:r>
                        <a:rPr lang="en-US" sz="1100" dirty="0" err="1"/>
                        <a:t>src.nodata</a:t>
                      </a:r>
                      <a:r>
                        <a:rPr lang="en-US" sz="1100" dirty="0"/>
                        <a:t> or 255</a:t>
                      </a:r>
                    </a:p>
                  </a:txBody>
                  <a:tcPr marL="48141" marR="48141" marT="24070" marB="24070" anchor="ctr"/>
                </a:tc>
                <a:extLst>
                  <a:ext uri="{0D108BD9-81ED-4DB2-BD59-A6C34878D82A}">
                    <a16:rowId xmlns:a16="http://schemas.microsoft.com/office/drawing/2014/main" val="3502331348"/>
                  </a:ext>
                </a:extLst>
              </a:tr>
              <a:tr h="1059092">
                <a:tc>
                  <a:txBody>
                    <a:bodyPr/>
                    <a:lstStyle/>
                    <a:p>
                      <a:r>
                        <a:rPr lang="en-US" sz="1100" b="1" dirty="0"/>
                        <a:t>Reproject &amp; Resample</a:t>
                      </a:r>
                      <a:endParaRPr lang="en-US" sz="1100" dirty="0"/>
                    </a:p>
                  </a:txBody>
                  <a:tcPr marL="48141" marR="48141" marT="24070" marB="24070" anchor="ctr">
                    <a:solidFill>
                      <a:schemeClr val="accent1">
                        <a:lumMod val="40000"/>
                        <a:lumOff val="60000"/>
                      </a:schemeClr>
                    </a:solidFill>
                  </a:tcPr>
                </a:tc>
                <a:tc>
                  <a:txBody>
                    <a:bodyPr/>
                    <a:lstStyle/>
                    <a:p>
                      <a:r>
                        <a:rPr lang="en-US" sz="1100" i="1" dirty="0">
                          <a:solidFill>
                            <a:srgbClr val="002060"/>
                          </a:solidFill>
                        </a:rPr>
                        <a:t>process_s2_weekly()</a:t>
                      </a:r>
                    </a:p>
                  </a:txBody>
                  <a:tcPr marL="48141" marR="48141" marT="24070" marB="24070" anchor="ctr"/>
                </a:tc>
                <a:tc>
                  <a:txBody>
                    <a:bodyPr/>
                    <a:lstStyle/>
                    <a:p>
                      <a:r>
                        <a:rPr lang="en-US" sz="1100" dirty="0"/>
                        <a:t>Warp each weekly mask to common grid</a:t>
                      </a:r>
                    </a:p>
                  </a:txBody>
                  <a:tcPr marL="48141" marR="48141" marT="24070" marB="24070" anchor="ctr"/>
                </a:tc>
                <a:tc>
                  <a:txBody>
                    <a:bodyPr/>
                    <a:lstStyle/>
                    <a:p>
                      <a:r>
                        <a:rPr lang="en-US" sz="1100" dirty="0"/>
                        <a:t>• </a:t>
                      </a:r>
                      <a:r>
                        <a:rPr lang="en-US" sz="1100" dirty="0" err="1"/>
                        <a:t>calculate_default_transform</a:t>
                      </a:r>
                      <a:r>
                        <a:rPr lang="en-US" sz="1100" dirty="0"/>
                        <a:t>(..., resolution=</a:t>
                      </a:r>
                      <a:r>
                        <a:rPr lang="en-US" sz="1100" b="1" dirty="0"/>
                        <a:t>60</a:t>
                      </a:r>
                      <a:r>
                        <a:rPr lang="en-US" sz="1100" dirty="0"/>
                        <a:t>)</a:t>
                      </a:r>
                    </a:p>
                    <a:p>
                      <a:pPr>
                        <a:spcAft>
                          <a:spcPts val="200"/>
                        </a:spcAft>
                      </a:pPr>
                      <a:r>
                        <a:rPr lang="en-US" sz="1100" dirty="0"/>
                        <a:t>• </a:t>
                      </a:r>
                      <a:r>
                        <a:rPr lang="en-US" sz="1100" dirty="0" err="1"/>
                        <a:t>dst_crs</a:t>
                      </a:r>
                      <a:r>
                        <a:rPr lang="en-US" sz="1100" dirty="0"/>
                        <a:t>=</a:t>
                      </a:r>
                      <a:r>
                        <a:rPr lang="en-US" sz="1100" b="1" dirty="0"/>
                        <a:t>'EPSG:32632</a:t>
                      </a:r>
                      <a:r>
                        <a:rPr lang="en-US" sz="1100" dirty="0"/>
                        <a:t>’ </a:t>
                      </a:r>
                    </a:p>
                    <a:p>
                      <a:pPr>
                        <a:spcAft>
                          <a:spcPts val="200"/>
                        </a:spcAft>
                      </a:pPr>
                      <a:r>
                        <a:rPr lang="en-US" sz="1100" dirty="0"/>
                        <a:t>• </a:t>
                      </a:r>
                      <a:r>
                        <a:rPr lang="en-US" sz="1100" dirty="0" err="1"/>
                        <a:t>resampling_method</a:t>
                      </a:r>
                      <a:r>
                        <a:rPr lang="en-US" sz="1100" dirty="0"/>
                        <a:t> = </a:t>
                      </a:r>
                      <a:r>
                        <a:rPr lang="en-US" sz="1100" b="1" dirty="0" err="1"/>
                        <a:t>Resampling.nearest</a:t>
                      </a:r>
                      <a:r>
                        <a:rPr lang="en-US" sz="1100" b="1" dirty="0"/>
                        <a:t> </a:t>
                      </a:r>
                    </a:p>
                    <a:p>
                      <a:endParaRPr lang="en-US" sz="1100" dirty="0"/>
                    </a:p>
                  </a:txBody>
                  <a:tcPr marL="48141" marR="48141" marT="24070" marB="24070" anchor="ctr"/>
                </a:tc>
                <a:extLst>
                  <a:ext uri="{0D108BD9-81ED-4DB2-BD59-A6C34878D82A}">
                    <a16:rowId xmlns:a16="http://schemas.microsoft.com/office/drawing/2014/main" val="2816201440"/>
                  </a:ext>
                </a:extLst>
              </a:tr>
            </a:tbl>
          </a:graphicData>
        </a:graphic>
      </p:graphicFrame>
      <p:pic>
        <p:nvPicPr>
          <p:cNvPr id="7" name="Picture 6">
            <a:extLst>
              <a:ext uri="{FF2B5EF4-FFF2-40B4-BE49-F238E27FC236}">
                <a16:creationId xmlns:a16="http://schemas.microsoft.com/office/drawing/2014/main" id="{BEB7862E-7B0A-CAC7-E621-8DAB94EAB60C}"/>
              </a:ext>
            </a:extLst>
          </p:cNvPr>
          <p:cNvPicPr>
            <a:picLocks noChangeAspect="1"/>
          </p:cNvPicPr>
          <p:nvPr/>
        </p:nvPicPr>
        <p:blipFill>
          <a:blip r:embed="rId2"/>
          <a:stretch>
            <a:fillRect/>
          </a:stretch>
        </p:blipFill>
        <p:spPr>
          <a:xfrm>
            <a:off x="6309361" y="229511"/>
            <a:ext cx="1453390" cy="1174824"/>
          </a:xfrm>
          <a:prstGeom prst="rect">
            <a:avLst/>
          </a:prstGeom>
        </p:spPr>
      </p:pic>
    </p:spTree>
    <p:extLst>
      <p:ext uri="{BB962C8B-B14F-4D97-AF65-F5344CB8AC3E}">
        <p14:creationId xmlns:p14="http://schemas.microsoft.com/office/powerpoint/2010/main" val="674074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67934-343B-DBEE-3C56-3F34CD48553E}"/>
              </a:ext>
            </a:extLst>
          </p:cNvPr>
          <p:cNvSpPr>
            <a:spLocks noGrp="1"/>
          </p:cNvSpPr>
          <p:nvPr>
            <p:ph type="title"/>
          </p:nvPr>
        </p:nvSpPr>
        <p:spPr>
          <a:xfrm>
            <a:off x="1381250" y="896112"/>
            <a:ext cx="4128010" cy="435600"/>
          </a:xfrm>
        </p:spPr>
        <p:txBody>
          <a:bodyPr/>
          <a:lstStyle/>
          <a:p>
            <a:r>
              <a:rPr lang="en-US" sz="2000" b="1" dirty="0"/>
              <a:t>S3 Data Processing</a:t>
            </a:r>
            <a:r>
              <a:rPr lang="en-US" sz="2000" dirty="0"/>
              <a:t> breakdown</a:t>
            </a:r>
            <a:endParaRPr lang="en-US" dirty="0"/>
          </a:p>
        </p:txBody>
      </p:sp>
      <p:sp>
        <p:nvSpPr>
          <p:cNvPr id="4" name="Slide Number Placeholder 3">
            <a:extLst>
              <a:ext uri="{FF2B5EF4-FFF2-40B4-BE49-F238E27FC236}">
                <a16:creationId xmlns:a16="http://schemas.microsoft.com/office/drawing/2014/main" id="{E638DE1B-508C-443D-D5B8-7B837034AD0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graphicFrame>
        <p:nvGraphicFramePr>
          <p:cNvPr id="8" name="Table 7">
            <a:extLst>
              <a:ext uri="{FF2B5EF4-FFF2-40B4-BE49-F238E27FC236}">
                <a16:creationId xmlns:a16="http://schemas.microsoft.com/office/drawing/2014/main" id="{125EFE00-52CA-FBC2-94D7-304E21BB6172}"/>
              </a:ext>
            </a:extLst>
          </p:cNvPr>
          <p:cNvGraphicFramePr>
            <a:graphicFrameLocks noGrp="1"/>
          </p:cNvGraphicFramePr>
          <p:nvPr>
            <p:extLst>
              <p:ext uri="{D42A27DB-BD31-4B8C-83A1-F6EECF244321}">
                <p14:modId xmlns:p14="http://schemas.microsoft.com/office/powerpoint/2010/main" val="3636566820"/>
              </p:ext>
            </p:extLst>
          </p:nvPr>
        </p:nvGraphicFramePr>
        <p:xfrm>
          <a:off x="350520" y="2080895"/>
          <a:ext cx="8442960" cy="2487195"/>
        </p:xfrm>
        <a:graphic>
          <a:graphicData uri="http://schemas.openxmlformats.org/drawingml/2006/table">
            <a:tbl>
              <a:tblPr>
                <a:tableStyleId>{D376B317-00F2-4768-B920-06B0F071F810}</a:tableStyleId>
              </a:tblPr>
              <a:tblGrid>
                <a:gridCol w="1158240">
                  <a:extLst>
                    <a:ext uri="{9D8B030D-6E8A-4147-A177-3AD203B41FA5}">
                      <a16:colId xmlns:a16="http://schemas.microsoft.com/office/drawing/2014/main" val="2406931479"/>
                    </a:ext>
                  </a:extLst>
                </a:gridCol>
                <a:gridCol w="1661160">
                  <a:extLst>
                    <a:ext uri="{9D8B030D-6E8A-4147-A177-3AD203B41FA5}">
                      <a16:colId xmlns:a16="http://schemas.microsoft.com/office/drawing/2014/main" val="2363451806"/>
                    </a:ext>
                  </a:extLst>
                </a:gridCol>
                <a:gridCol w="3169920">
                  <a:extLst>
                    <a:ext uri="{9D8B030D-6E8A-4147-A177-3AD203B41FA5}">
                      <a16:colId xmlns:a16="http://schemas.microsoft.com/office/drawing/2014/main" val="2558866678"/>
                    </a:ext>
                  </a:extLst>
                </a:gridCol>
                <a:gridCol w="2453640">
                  <a:extLst>
                    <a:ext uri="{9D8B030D-6E8A-4147-A177-3AD203B41FA5}">
                      <a16:colId xmlns:a16="http://schemas.microsoft.com/office/drawing/2014/main" val="2532052277"/>
                    </a:ext>
                  </a:extLst>
                </a:gridCol>
              </a:tblGrid>
              <a:tr h="152602">
                <a:tc>
                  <a:txBody>
                    <a:bodyPr/>
                    <a:lstStyle/>
                    <a:p>
                      <a:r>
                        <a:rPr lang="en-US" sz="1100" b="1"/>
                        <a:t>Step</a:t>
                      </a:r>
                      <a:endParaRPr lang="en-US" sz="1100"/>
                    </a:p>
                  </a:txBody>
                  <a:tcPr marL="45781" marR="45781" marT="22890" marB="22890" anchor="ctr">
                    <a:solidFill>
                      <a:schemeClr val="accent1">
                        <a:lumMod val="40000"/>
                        <a:lumOff val="60000"/>
                      </a:schemeClr>
                    </a:solidFill>
                  </a:tcPr>
                </a:tc>
                <a:tc>
                  <a:txBody>
                    <a:bodyPr/>
                    <a:lstStyle/>
                    <a:p>
                      <a:r>
                        <a:rPr lang="en-US" sz="1100" b="1" dirty="0"/>
                        <a:t>Function</a:t>
                      </a:r>
                      <a:endParaRPr lang="en-US" sz="1100" dirty="0"/>
                    </a:p>
                  </a:txBody>
                  <a:tcPr marL="45781" marR="45781" marT="22890" marB="22890" anchor="ctr">
                    <a:solidFill>
                      <a:schemeClr val="accent1">
                        <a:lumMod val="40000"/>
                        <a:lumOff val="60000"/>
                      </a:schemeClr>
                    </a:solidFill>
                  </a:tcPr>
                </a:tc>
                <a:tc>
                  <a:txBody>
                    <a:bodyPr/>
                    <a:lstStyle/>
                    <a:p>
                      <a:r>
                        <a:rPr lang="en-US" sz="1100" b="1" dirty="0"/>
                        <a:t>Purpose</a:t>
                      </a:r>
                      <a:endParaRPr lang="en-US" sz="1100" dirty="0"/>
                    </a:p>
                  </a:txBody>
                  <a:tcPr marL="45781" marR="45781" marT="22890" marB="22890" anchor="ctr">
                    <a:solidFill>
                      <a:schemeClr val="accent1">
                        <a:lumMod val="40000"/>
                        <a:lumOff val="60000"/>
                      </a:schemeClr>
                    </a:solidFill>
                  </a:tcPr>
                </a:tc>
                <a:tc>
                  <a:txBody>
                    <a:bodyPr/>
                    <a:lstStyle/>
                    <a:p>
                      <a:r>
                        <a:rPr lang="en-US" sz="1100" b="1" dirty="0"/>
                        <a:t>Key Settings</a:t>
                      </a:r>
                      <a:endParaRPr lang="en-US" sz="1100" dirty="0"/>
                    </a:p>
                  </a:txBody>
                  <a:tcPr marL="45781" marR="45781" marT="22890" marB="22890" anchor="ctr">
                    <a:solidFill>
                      <a:schemeClr val="accent1">
                        <a:lumMod val="40000"/>
                        <a:lumOff val="60000"/>
                      </a:schemeClr>
                    </a:solidFill>
                  </a:tcPr>
                </a:tc>
                <a:extLst>
                  <a:ext uri="{0D108BD9-81ED-4DB2-BD59-A6C34878D82A}">
                    <a16:rowId xmlns:a16="http://schemas.microsoft.com/office/drawing/2014/main" val="976809716"/>
                  </a:ext>
                </a:extLst>
              </a:tr>
              <a:tr h="793532">
                <a:tc>
                  <a:txBody>
                    <a:bodyPr/>
                    <a:lstStyle/>
                    <a:p>
                      <a:r>
                        <a:rPr lang="en-US" sz="1100" b="1" dirty="0"/>
                        <a:t>Group by ISO-Week</a:t>
                      </a:r>
                      <a:endParaRPr lang="en-US" sz="1100" dirty="0"/>
                    </a:p>
                  </a:txBody>
                  <a:tcPr marL="45781" marR="45781" marT="22890" marB="22890" anchor="ctr">
                    <a:solidFill>
                      <a:schemeClr val="accent1">
                        <a:lumMod val="40000"/>
                        <a:lumOff val="60000"/>
                      </a:schemeClr>
                    </a:solidFill>
                  </a:tcPr>
                </a:tc>
                <a:tc>
                  <a:txBody>
                    <a:bodyPr/>
                    <a:lstStyle/>
                    <a:p>
                      <a:r>
                        <a:rPr lang="en-US" sz="1050" i="1" dirty="0">
                          <a:solidFill>
                            <a:srgbClr val="002060"/>
                          </a:solidFill>
                        </a:rPr>
                        <a:t>reproject_s3_weekly()</a:t>
                      </a:r>
                    </a:p>
                  </a:txBody>
                  <a:tcPr marL="45781" marR="45781" marT="22890" marB="22890" anchor="ctr"/>
                </a:tc>
                <a:tc>
                  <a:txBody>
                    <a:bodyPr/>
                    <a:lstStyle/>
                    <a:p>
                      <a:r>
                        <a:rPr lang="en-US" sz="1100" dirty="0"/>
                        <a:t>Scan </a:t>
                      </a:r>
                      <a:r>
                        <a:rPr lang="en-US" sz="1100" b="1" dirty="0"/>
                        <a:t>*_</a:t>
                      </a:r>
                      <a:r>
                        <a:rPr lang="en-US" sz="1100" b="1" dirty="0" err="1"/>
                        <a:t>SnowMask</a:t>
                      </a:r>
                      <a:r>
                        <a:rPr lang="en-US" sz="1100" b="1" dirty="0"/>
                        <a:t>*.</a:t>
                      </a:r>
                      <a:r>
                        <a:rPr lang="en-US" sz="1100" b="1" dirty="0" err="1"/>
                        <a:t>tif</a:t>
                      </a:r>
                      <a:r>
                        <a:rPr lang="en-US" sz="1100" b="1" dirty="0"/>
                        <a:t> </a:t>
                      </a:r>
                      <a:r>
                        <a:rPr lang="en-US" sz="1100" dirty="0"/>
                        <a:t>files (skip </a:t>
                      </a:r>
                      <a:r>
                        <a:rPr lang="en-US" sz="1100" b="1" dirty="0"/>
                        <a:t>_</a:t>
                      </a:r>
                      <a:r>
                        <a:rPr lang="en-US" sz="1100" b="1" dirty="0" err="1"/>
                        <a:t>datemap.tif</a:t>
                      </a:r>
                      <a:r>
                        <a:rPr lang="en-US" sz="1100" dirty="0"/>
                        <a:t>), parse date (</a:t>
                      </a:r>
                      <a:r>
                        <a:rPr lang="en-US" sz="1100" b="1" dirty="0"/>
                        <a:t>YYYYMMDD</a:t>
                      </a:r>
                      <a:r>
                        <a:rPr lang="en-US" sz="1100" dirty="0"/>
                        <a:t>) → ISO week buckets</a:t>
                      </a:r>
                    </a:p>
                  </a:txBody>
                  <a:tcPr marL="45781" marR="45781" marT="22890" marB="22890" anchor="ctr"/>
                </a:tc>
                <a:tc>
                  <a:txBody>
                    <a:bodyPr/>
                    <a:lstStyle/>
                    <a:p>
                      <a:r>
                        <a:rPr lang="en-US" sz="1100" dirty="0"/>
                        <a:t>• Filename digits → date → </a:t>
                      </a:r>
                      <a:r>
                        <a:rPr lang="en-US" sz="1100" dirty="0" err="1"/>
                        <a:t>date.isocalendar</a:t>
                      </a:r>
                      <a:r>
                        <a:rPr lang="en-US" sz="1100" dirty="0"/>
                        <a:t>() → "{year}_W{week:02d}"</a:t>
                      </a:r>
                    </a:p>
                  </a:txBody>
                  <a:tcPr marL="45781" marR="45781" marT="22890" marB="22890" anchor="ctr"/>
                </a:tc>
                <a:extLst>
                  <a:ext uri="{0D108BD9-81ED-4DB2-BD59-A6C34878D82A}">
                    <a16:rowId xmlns:a16="http://schemas.microsoft.com/office/drawing/2014/main" val="3388128105"/>
                  </a:ext>
                </a:extLst>
              </a:tr>
              <a:tr h="686711">
                <a:tc>
                  <a:txBody>
                    <a:bodyPr/>
                    <a:lstStyle/>
                    <a:p>
                      <a:r>
                        <a:rPr lang="en-US" sz="1100" b="1" dirty="0"/>
                        <a:t>Temporal Max-Stack</a:t>
                      </a:r>
                      <a:endParaRPr lang="en-US" sz="1100" dirty="0"/>
                    </a:p>
                  </a:txBody>
                  <a:tcPr marL="45781" marR="45781" marT="22890" marB="22890" anchor="ctr">
                    <a:solidFill>
                      <a:schemeClr val="accent1">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i="1" dirty="0">
                          <a:solidFill>
                            <a:srgbClr val="002060"/>
                          </a:solidFill>
                        </a:rPr>
                        <a:t>reproject_s3_weekly()</a:t>
                      </a:r>
                    </a:p>
                  </a:txBody>
                  <a:tcPr marL="45781" marR="45781" marT="22890" marB="22890" anchor="ctr"/>
                </a:tc>
                <a:tc>
                  <a:txBody>
                    <a:bodyPr/>
                    <a:lstStyle/>
                    <a:p>
                      <a:r>
                        <a:rPr lang="en-US" sz="1100" dirty="0"/>
                        <a:t>Stack daily masks (float32), mask out any &gt;1 → </a:t>
                      </a:r>
                      <a:r>
                        <a:rPr lang="en-US" sz="1100" dirty="0" err="1"/>
                        <a:t>NaN</a:t>
                      </a:r>
                      <a:r>
                        <a:rPr lang="en-US" sz="1100" dirty="0"/>
                        <a:t>, then apply </a:t>
                      </a:r>
                      <a:r>
                        <a:rPr lang="en-US" sz="1100" dirty="0" err="1"/>
                        <a:t>np.nanmax</a:t>
                      </a:r>
                      <a:r>
                        <a:rPr lang="en-US" sz="1100" dirty="0"/>
                        <a:t> across the week</a:t>
                      </a:r>
                    </a:p>
                  </a:txBody>
                  <a:tcPr marL="45781" marR="45781" marT="22890" marB="22890" anchor="ctr"/>
                </a:tc>
                <a:tc>
                  <a:txBody>
                    <a:bodyPr/>
                    <a:lstStyle/>
                    <a:p>
                      <a:r>
                        <a:rPr lang="en-US" sz="1100" dirty="0"/>
                        <a:t>• Values &gt;1 → </a:t>
                      </a:r>
                      <a:r>
                        <a:rPr lang="en-US" sz="1100" dirty="0" err="1"/>
                        <a:t>np.nan</a:t>
                      </a:r>
                      <a:r>
                        <a:rPr lang="en-US" sz="1100" dirty="0"/>
                        <a:t> </a:t>
                      </a:r>
                    </a:p>
                    <a:p>
                      <a:r>
                        <a:rPr lang="en-US" sz="1100" dirty="0"/>
                        <a:t>• Groups by ISO-week </a:t>
                      </a:r>
                    </a:p>
                  </a:txBody>
                  <a:tcPr marL="45781" marR="45781" marT="22890" marB="22890" anchor="ctr"/>
                </a:tc>
                <a:extLst>
                  <a:ext uri="{0D108BD9-81ED-4DB2-BD59-A6C34878D82A}">
                    <a16:rowId xmlns:a16="http://schemas.microsoft.com/office/drawing/2014/main" val="2677520069"/>
                  </a:ext>
                </a:extLst>
              </a:tr>
              <a:tr h="793532">
                <a:tc>
                  <a:txBody>
                    <a:bodyPr/>
                    <a:lstStyle/>
                    <a:p>
                      <a:r>
                        <a:rPr lang="en-US" sz="1100" b="1" dirty="0"/>
                        <a:t>Reproject &amp; Resample</a:t>
                      </a:r>
                      <a:endParaRPr lang="en-US" sz="1100" dirty="0"/>
                    </a:p>
                  </a:txBody>
                  <a:tcPr marL="45781" marR="45781" marT="22890" marB="22890" anchor="ctr">
                    <a:solidFill>
                      <a:schemeClr val="accent1">
                        <a:lumMod val="40000"/>
                        <a:lumOff val="60000"/>
                      </a:schemeClr>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50" i="1" dirty="0">
                          <a:solidFill>
                            <a:srgbClr val="002060"/>
                          </a:solidFill>
                        </a:rPr>
                        <a:t>reproject_s3_weekly()</a:t>
                      </a:r>
                    </a:p>
                  </a:txBody>
                  <a:tcPr marL="45781" marR="45781" marT="22890" marB="22890" anchor="ctr"/>
                </a:tc>
                <a:tc>
                  <a:txBody>
                    <a:bodyPr/>
                    <a:lstStyle/>
                    <a:p>
                      <a:r>
                        <a:rPr lang="en-US" sz="1100" dirty="0"/>
                        <a:t> Warp each weekly mask to common grid</a:t>
                      </a:r>
                    </a:p>
                  </a:txBody>
                  <a:tcPr marL="45781" marR="45781" marT="22890" marB="22890" anchor="ctr"/>
                </a:tc>
                <a:tc>
                  <a:txBody>
                    <a:bodyPr/>
                    <a:lstStyle/>
                    <a:p>
                      <a:r>
                        <a:rPr lang="en-US" sz="1100" dirty="0"/>
                        <a:t>• </a:t>
                      </a:r>
                      <a:r>
                        <a:rPr lang="en-US" sz="1100" dirty="0" err="1"/>
                        <a:t>dst_crs</a:t>
                      </a:r>
                      <a:r>
                        <a:rPr lang="en-US" sz="1100" dirty="0"/>
                        <a:t>=</a:t>
                      </a:r>
                      <a:r>
                        <a:rPr lang="en-US" sz="1100" b="1" dirty="0"/>
                        <a:t>'EPSG:32632</a:t>
                      </a:r>
                      <a:r>
                        <a:rPr lang="en-US" sz="1100" dirty="0"/>
                        <a:t>’</a:t>
                      </a:r>
                    </a:p>
                    <a:p>
                      <a:r>
                        <a:rPr lang="en-US" sz="1100" dirty="0"/>
                        <a:t>• </a:t>
                      </a:r>
                      <a:r>
                        <a:rPr lang="en-US" sz="1100" dirty="0" err="1"/>
                        <a:t>dst_res</a:t>
                      </a:r>
                      <a:r>
                        <a:rPr lang="en-US" sz="1100" dirty="0"/>
                        <a:t>=(</a:t>
                      </a:r>
                      <a:r>
                        <a:rPr lang="en-US" sz="1100" b="1" dirty="0"/>
                        <a:t>60,60</a:t>
                      </a:r>
                      <a:r>
                        <a:rPr lang="en-US" sz="1100" dirty="0"/>
                        <a:t>)</a:t>
                      </a:r>
                    </a:p>
                    <a:p>
                      <a:r>
                        <a:rPr lang="en-US" sz="1100" dirty="0"/>
                        <a:t>• resampling=</a:t>
                      </a:r>
                      <a:r>
                        <a:rPr lang="en-US" sz="1100" b="1" dirty="0" err="1"/>
                        <a:t>Resampling.nearest</a:t>
                      </a:r>
                      <a:endParaRPr lang="en-US" sz="1100" b="1" dirty="0"/>
                    </a:p>
                    <a:p>
                      <a:r>
                        <a:rPr lang="en-US" sz="1100" dirty="0"/>
                        <a:t>• </a:t>
                      </a:r>
                      <a:r>
                        <a:rPr lang="en-US" sz="1100" dirty="0" err="1"/>
                        <a:t>nodata</a:t>
                      </a:r>
                      <a:r>
                        <a:rPr lang="en-US" sz="1100" dirty="0"/>
                        <a:t>=255</a:t>
                      </a:r>
                    </a:p>
                  </a:txBody>
                  <a:tcPr marL="45781" marR="45781" marT="22890" marB="22890" anchor="ctr"/>
                </a:tc>
                <a:extLst>
                  <a:ext uri="{0D108BD9-81ED-4DB2-BD59-A6C34878D82A}">
                    <a16:rowId xmlns:a16="http://schemas.microsoft.com/office/drawing/2014/main" val="510145246"/>
                  </a:ext>
                </a:extLst>
              </a:tr>
            </a:tbl>
          </a:graphicData>
        </a:graphic>
      </p:graphicFrame>
      <p:pic>
        <p:nvPicPr>
          <p:cNvPr id="10" name="Picture 9">
            <a:extLst>
              <a:ext uri="{FF2B5EF4-FFF2-40B4-BE49-F238E27FC236}">
                <a16:creationId xmlns:a16="http://schemas.microsoft.com/office/drawing/2014/main" id="{CB1FB87A-DE35-8AC3-A2DD-9EE8F4CE8D64}"/>
              </a:ext>
            </a:extLst>
          </p:cNvPr>
          <p:cNvPicPr>
            <a:picLocks noChangeAspect="1"/>
          </p:cNvPicPr>
          <p:nvPr/>
        </p:nvPicPr>
        <p:blipFill>
          <a:blip r:embed="rId2"/>
          <a:stretch>
            <a:fillRect/>
          </a:stretch>
        </p:blipFill>
        <p:spPr>
          <a:xfrm>
            <a:off x="6067991" y="441408"/>
            <a:ext cx="1588921" cy="1345008"/>
          </a:xfrm>
          <a:prstGeom prst="rect">
            <a:avLst/>
          </a:prstGeom>
        </p:spPr>
      </p:pic>
    </p:spTree>
    <p:extLst>
      <p:ext uri="{BB962C8B-B14F-4D97-AF65-F5344CB8AC3E}">
        <p14:creationId xmlns:p14="http://schemas.microsoft.com/office/powerpoint/2010/main" val="11885744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05B94-61CF-2892-631F-A9B9B5D04C5E}"/>
              </a:ext>
            </a:extLst>
          </p:cNvPr>
          <p:cNvSpPr>
            <a:spLocks noGrp="1"/>
          </p:cNvSpPr>
          <p:nvPr>
            <p:ph type="title"/>
          </p:nvPr>
        </p:nvSpPr>
        <p:spPr>
          <a:xfrm>
            <a:off x="1381250" y="896112"/>
            <a:ext cx="6218430" cy="435600"/>
          </a:xfrm>
        </p:spPr>
        <p:txBody>
          <a:bodyPr/>
          <a:lstStyle/>
          <a:p>
            <a:r>
              <a:rPr lang="en-US" dirty="0"/>
              <a:t>Weekly Availability</a:t>
            </a:r>
          </a:p>
        </p:txBody>
      </p:sp>
      <p:sp>
        <p:nvSpPr>
          <p:cNvPr id="3" name="Text Placeholder 2">
            <a:extLst>
              <a:ext uri="{FF2B5EF4-FFF2-40B4-BE49-F238E27FC236}">
                <a16:creationId xmlns:a16="http://schemas.microsoft.com/office/drawing/2014/main" id="{53A0195E-425F-1523-4AD1-B97A8908B053}"/>
              </a:ext>
            </a:extLst>
          </p:cNvPr>
          <p:cNvSpPr>
            <a:spLocks noGrp="1"/>
          </p:cNvSpPr>
          <p:nvPr>
            <p:ph type="body" idx="1"/>
          </p:nvPr>
        </p:nvSpPr>
        <p:spPr>
          <a:xfrm>
            <a:off x="845254" y="1270752"/>
            <a:ext cx="3865925" cy="2137595"/>
          </a:xfrm>
        </p:spPr>
        <p:txBody>
          <a:bodyPr/>
          <a:lstStyle/>
          <a:p>
            <a:pPr>
              <a:buNone/>
            </a:pPr>
            <a:r>
              <a:rPr lang="en-US" sz="1400" b="1" dirty="0"/>
              <a:t>1. Product Availability Windows</a:t>
            </a:r>
          </a:p>
          <a:p>
            <a:pPr>
              <a:buFont typeface="Arial" panose="020B0604020202020204" pitchFamily="34" charset="0"/>
              <a:buChar char="•"/>
            </a:pPr>
            <a:r>
              <a:rPr lang="en-US" sz="1200" b="1" dirty="0"/>
              <a:t>MODIS:</a:t>
            </a:r>
            <a:r>
              <a:rPr lang="en-US" sz="1200" dirty="0"/>
              <a:t> Weeks 2021_W51 – 2023_W11</a:t>
            </a:r>
          </a:p>
          <a:p>
            <a:pPr>
              <a:buFont typeface="Arial" panose="020B0604020202020204" pitchFamily="34" charset="0"/>
              <a:buChar char="•"/>
            </a:pPr>
            <a:r>
              <a:rPr lang="en-US" sz="1200" b="1" dirty="0"/>
              <a:t>GFSC:</a:t>
            </a:r>
            <a:r>
              <a:rPr lang="en-US" sz="1200" dirty="0"/>
              <a:t> Weeks 2021_W44 – 2023_W04</a:t>
            </a:r>
          </a:p>
          <a:p>
            <a:pPr>
              <a:buFont typeface="Arial" panose="020B0604020202020204" pitchFamily="34" charset="0"/>
              <a:buChar char="•"/>
            </a:pPr>
            <a:r>
              <a:rPr lang="en-US" sz="1200" b="1" dirty="0"/>
              <a:t>Sentinel-2:</a:t>
            </a:r>
            <a:r>
              <a:rPr lang="en-US" sz="1200" dirty="0"/>
              <a:t> Weeks 2021_W01 – 2023_W14</a:t>
            </a:r>
          </a:p>
          <a:p>
            <a:pPr>
              <a:buFont typeface="Arial" panose="020B0604020202020204" pitchFamily="34" charset="0"/>
              <a:buChar char="•"/>
            </a:pPr>
            <a:r>
              <a:rPr lang="en-US" sz="1200" b="1" dirty="0"/>
              <a:t>Sentinel-3:</a:t>
            </a:r>
            <a:r>
              <a:rPr lang="en-US" sz="1200" dirty="0"/>
              <a:t> Weeks 2021_W01 – 2023_W14</a:t>
            </a:r>
          </a:p>
          <a:p>
            <a:endParaRPr lang="en-US" sz="1200" dirty="0"/>
          </a:p>
        </p:txBody>
      </p:sp>
      <p:sp>
        <p:nvSpPr>
          <p:cNvPr id="4" name="Slide Number Placeholder 3">
            <a:extLst>
              <a:ext uri="{FF2B5EF4-FFF2-40B4-BE49-F238E27FC236}">
                <a16:creationId xmlns:a16="http://schemas.microsoft.com/office/drawing/2014/main" id="{93738D3A-6F40-5199-C9DA-05A184B4B60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graphicFrame>
        <p:nvGraphicFramePr>
          <p:cNvPr id="7" name="Table 6">
            <a:extLst>
              <a:ext uri="{FF2B5EF4-FFF2-40B4-BE49-F238E27FC236}">
                <a16:creationId xmlns:a16="http://schemas.microsoft.com/office/drawing/2014/main" id="{C1142806-D689-A7DF-F0B2-F4205E92DC41}"/>
              </a:ext>
            </a:extLst>
          </p:cNvPr>
          <p:cNvGraphicFramePr>
            <a:graphicFrameLocks noGrp="1"/>
          </p:cNvGraphicFramePr>
          <p:nvPr>
            <p:extLst>
              <p:ext uri="{D42A27DB-BD31-4B8C-83A1-F6EECF244321}">
                <p14:modId xmlns:p14="http://schemas.microsoft.com/office/powerpoint/2010/main" val="2806919428"/>
              </p:ext>
            </p:extLst>
          </p:nvPr>
        </p:nvGraphicFramePr>
        <p:xfrm>
          <a:off x="426720" y="2814861"/>
          <a:ext cx="8290560" cy="1993855"/>
        </p:xfrm>
        <a:graphic>
          <a:graphicData uri="http://schemas.openxmlformats.org/drawingml/2006/table">
            <a:tbl>
              <a:tblPr>
                <a:tableStyleId>{D376B317-00F2-4768-B920-06B0F071F810}</a:tableStyleId>
              </a:tblPr>
              <a:tblGrid>
                <a:gridCol w="829056">
                  <a:extLst>
                    <a:ext uri="{9D8B030D-6E8A-4147-A177-3AD203B41FA5}">
                      <a16:colId xmlns:a16="http://schemas.microsoft.com/office/drawing/2014/main" val="374666078"/>
                    </a:ext>
                  </a:extLst>
                </a:gridCol>
                <a:gridCol w="829056">
                  <a:extLst>
                    <a:ext uri="{9D8B030D-6E8A-4147-A177-3AD203B41FA5}">
                      <a16:colId xmlns:a16="http://schemas.microsoft.com/office/drawing/2014/main" val="2075845947"/>
                    </a:ext>
                  </a:extLst>
                </a:gridCol>
                <a:gridCol w="829056">
                  <a:extLst>
                    <a:ext uri="{9D8B030D-6E8A-4147-A177-3AD203B41FA5}">
                      <a16:colId xmlns:a16="http://schemas.microsoft.com/office/drawing/2014/main" val="3142879496"/>
                    </a:ext>
                  </a:extLst>
                </a:gridCol>
                <a:gridCol w="829056">
                  <a:extLst>
                    <a:ext uri="{9D8B030D-6E8A-4147-A177-3AD203B41FA5}">
                      <a16:colId xmlns:a16="http://schemas.microsoft.com/office/drawing/2014/main" val="2029278392"/>
                    </a:ext>
                  </a:extLst>
                </a:gridCol>
                <a:gridCol w="829056">
                  <a:extLst>
                    <a:ext uri="{9D8B030D-6E8A-4147-A177-3AD203B41FA5}">
                      <a16:colId xmlns:a16="http://schemas.microsoft.com/office/drawing/2014/main" val="847879918"/>
                    </a:ext>
                  </a:extLst>
                </a:gridCol>
                <a:gridCol w="829056">
                  <a:extLst>
                    <a:ext uri="{9D8B030D-6E8A-4147-A177-3AD203B41FA5}">
                      <a16:colId xmlns:a16="http://schemas.microsoft.com/office/drawing/2014/main" val="515113931"/>
                    </a:ext>
                  </a:extLst>
                </a:gridCol>
                <a:gridCol w="829056">
                  <a:extLst>
                    <a:ext uri="{9D8B030D-6E8A-4147-A177-3AD203B41FA5}">
                      <a16:colId xmlns:a16="http://schemas.microsoft.com/office/drawing/2014/main" val="1253541396"/>
                    </a:ext>
                  </a:extLst>
                </a:gridCol>
                <a:gridCol w="829056">
                  <a:extLst>
                    <a:ext uri="{9D8B030D-6E8A-4147-A177-3AD203B41FA5}">
                      <a16:colId xmlns:a16="http://schemas.microsoft.com/office/drawing/2014/main" val="212100718"/>
                    </a:ext>
                  </a:extLst>
                </a:gridCol>
                <a:gridCol w="829056">
                  <a:extLst>
                    <a:ext uri="{9D8B030D-6E8A-4147-A177-3AD203B41FA5}">
                      <a16:colId xmlns:a16="http://schemas.microsoft.com/office/drawing/2014/main" val="1039721136"/>
                    </a:ext>
                  </a:extLst>
                </a:gridCol>
                <a:gridCol w="829056">
                  <a:extLst>
                    <a:ext uri="{9D8B030D-6E8A-4147-A177-3AD203B41FA5}">
                      <a16:colId xmlns:a16="http://schemas.microsoft.com/office/drawing/2014/main" val="2115356448"/>
                    </a:ext>
                  </a:extLst>
                </a:gridCol>
              </a:tblGrid>
              <a:tr h="457200">
                <a:tc>
                  <a:txBody>
                    <a:bodyPr/>
                    <a:lstStyle/>
                    <a:p>
                      <a:r>
                        <a:rPr lang="en-US" sz="1100" b="1"/>
                        <a:t>Product</a:t>
                      </a:r>
                      <a:endParaRPr lang="en-US" sz="1100"/>
                    </a:p>
                  </a:txBody>
                  <a:tcPr marL="69696" marR="69696" marT="34848" marB="34848" anchor="ctr">
                    <a:solidFill>
                      <a:schemeClr val="accent1">
                        <a:lumMod val="40000"/>
                        <a:lumOff val="60000"/>
                      </a:schemeClr>
                    </a:solidFill>
                  </a:tcPr>
                </a:tc>
                <a:tc>
                  <a:txBody>
                    <a:bodyPr/>
                    <a:lstStyle/>
                    <a:p>
                      <a:pPr algn="ctr"/>
                      <a:r>
                        <a:rPr lang="en-US" sz="1100" dirty="0"/>
                        <a:t>2021_W49</a:t>
                      </a:r>
                    </a:p>
                  </a:txBody>
                  <a:tcPr marL="69696" marR="69696" marT="34848" marB="34848" anchor="ctr">
                    <a:solidFill>
                      <a:schemeClr val="accent1">
                        <a:lumMod val="40000"/>
                        <a:lumOff val="60000"/>
                      </a:schemeClr>
                    </a:solidFill>
                  </a:tcPr>
                </a:tc>
                <a:tc>
                  <a:txBody>
                    <a:bodyPr/>
                    <a:lstStyle/>
                    <a:p>
                      <a:pPr algn="ctr"/>
                      <a:r>
                        <a:rPr lang="en-US" sz="1100" dirty="0"/>
                        <a:t>2021_W50</a:t>
                      </a:r>
                    </a:p>
                  </a:txBody>
                  <a:tcPr marL="69696" marR="69696" marT="34848" marB="34848" anchor="ctr">
                    <a:solidFill>
                      <a:schemeClr val="accent1">
                        <a:lumMod val="40000"/>
                        <a:lumOff val="60000"/>
                      </a:schemeClr>
                    </a:solidFill>
                  </a:tcPr>
                </a:tc>
                <a:tc>
                  <a:txBody>
                    <a:bodyPr/>
                    <a:lstStyle/>
                    <a:p>
                      <a:pPr algn="ctr"/>
                      <a:r>
                        <a:rPr lang="en-US" sz="1100"/>
                        <a:t>2021_W51</a:t>
                      </a:r>
                    </a:p>
                  </a:txBody>
                  <a:tcPr marL="69696" marR="69696" marT="34848" marB="34848" anchor="ctr">
                    <a:solidFill>
                      <a:schemeClr val="accent1">
                        <a:lumMod val="40000"/>
                        <a:lumOff val="60000"/>
                      </a:schemeClr>
                    </a:solidFill>
                  </a:tcPr>
                </a:tc>
                <a:tc>
                  <a:txBody>
                    <a:bodyPr/>
                    <a:lstStyle/>
                    <a:p>
                      <a:pPr algn="ctr"/>
                      <a:r>
                        <a:rPr lang="en-US" sz="1100" dirty="0"/>
                        <a:t>2021_W52</a:t>
                      </a:r>
                    </a:p>
                  </a:txBody>
                  <a:tcPr marL="69696" marR="69696" marT="34848" marB="34848" anchor="ctr">
                    <a:solidFill>
                      <a:schemeClr val="accent1">
                        <a:lumMod val="40000"/>
                        <a:lumOff val="60000"/>
                      </a:schemeClr>
                    </a:solidFill>
                  </a:tcPr>
                </a:tc>
                <a:tc>
                  <a:txBody>
                    <a:bodyPr/>
                    <a:lstStyle/>
                    <a:p>
                      <a:pPr algn="ctr"/>
                      <a:r>
                        <a:rPr lang="en-US" sz="1100"/>
                        <a:t>2022_W01</a:t>
                      </a:r>
                    </a:p>
                  </a:txBody>
                  <a:tcPr marL="69696" marR="69696" marT="34848" marB="34848" anchor="ctr">
                    <a:solidFill>
                      <a:schemeClr val="accent1">
                        <a:lumMod val="40000"/>
                        <a:lumOff val="60000"/>
                      </a:schemeClr>
                    </a:solidFill>
                  </a:tcPr>
                </a:tc>
                <a:tc>
                  <a:txBody>
                    <a:bodyPr/>
                    <a:lstStyle/>
                    <a:p>
                      <a:pPr algn="ctr"/>
                      <a:r>
                        <a:rPr lang="en-US" sz="1100" b="1" dirty="0"/>
                        <a:t>2022_W02</a:t>
                      </a:r>
                      <a:endParaRPr lang="en-US" sz="1100" dirty="0"/>
                    </a:p>
                  </a:txBody>
                  <a:tcPr marL="69696" marR="69696" marT="34848" marB="34848" anchor="ctr">
                    <a:solidFill>
                      <a:schemeClr val="accent1">
                        <a:lumMod val="40000"/>
                        <a:lumOff val="60000"/>
                      </a:schemeClr>
                    </a:solidFill>
                  </a:tcPr>
                </a:tc>
                <a:tc>
                  <a:txBody>
                    <a:bodyPr/>
                    <a:lstStyle/>
                    <a:p>
                      <a:pPr algn="ctr"/>
                      <a:r>
                        <a:rPr lang="en-US" sz="1100"/>
                        <a:t>2022_W03</a:t>
                      </a:r>
                    </a:p>
                  </a:txBody>
                  <a:tcPr marL="69696" marR="69696" marT="34848" marB="34848" anchor="ctr">
                    <a:solidFill>
                      <a:schemeClr val="accent1">
                        <a:lumMod val="40000"/>
                        <a:lumOff val="60000"/>
                      </a:schemeClr>
                    </a:solidFill>
                  </a:tcPr>
                </a:tc>
                <a:tc>
                  <a:txBody>
                    <a:bodyPr/>
                    <a:lstStyle/>
                    <a:p>
                      <a:pPr algn="ctr"/>
                      <a:r>
                        <a:rPr lang="en-US" sz="1100" b="1" dirty="0"/>
                        <a:t>2022_W04</a:t>
                      </a:r>
                      <a:endParaRPr lang="en-US" sz="1100" dirty="0"/>
                    </a:p>
                  </a:txBody>
                  <a:tcPr marL="69696" marR="69696" marT="34848" marB="34848" anchor="ctr">
                    <a:solidFill>
                      <a:schemeClr val="accent1">
                        <a:lumMod val="40000"/>
                        <a:lumOff val="60000"/>
                      </a:schemeClr>
                    </a:solidFill>
                  </a:tcPr>
                </a:tc>
                <a:tc>
                  <a:txBody>
                    <a:bodyPr/>
                    <a:lstStyle/>
                    <a:p>
                      <a:pPr algn="ctr"/>
                      <a:r>
                        <a:rPr lang="en-US" sz="1100" dirty="0"/>
                        <a:t>2022_W05</a:t>
                      </a:r>
                    </a:p>
                  </a:txBody>
                  <a:tcPr marL="69696" marR="69696" marT="34848" marB="34848" anchor="ctr">
                    <a:solidFill>
                      <a:schemeClr val="accent1">
                        <a:lumMod val="40000"/>
                        <a:lumOff val="60000"/>
                      </a:schemeClr>
                    </a:solidFill>
                  </a:tcPr>
                </a:tc>
                <a:extLst>
                  <a:ext uri="{0D108BD9-81ED-4DB2-BD59-A6C34878D82A}">
                    <a16:rowId xmlns:a16="http://schemas.microsoft.com/office/drawing/2014/main" val="2932805165"/>
                  </a:ext>
                </a:extLst>
              </a:tr>
              <a:tr h="362106">
                <a:tc>
                  <a:txBody>
                    <a:bodyPr/>
                    <a:lstStyle/>
                    <a:p>
                      <a:r>
                        <a:rPr lang="en-US" sz="1100" b="1"/>
                        <a:t>MODIS</a:t>
                      </a:r>
                      <a:endParaRPr lang="en-US" sz="1100"/>
                    </a:p>
                  </a:txBody>
                  <a:tcPr marL="69696" marR="69696" marT="34848" marB="34848" anchor="ctr">
                    <a:solidFill>
                      <a:schemeClr val="accent1">
                        <a:lumMod val="40000"/>
                        <a:lumOff val="60000"/>
                      </a:schemeClr>
                    </a:solidFill>
                  </a:tcPr>
                </a:tc>
                <a:tc>
                  <a:txBody>
                    <a:bodyPr/>
                    <a:lstStyle/>
                    <a:p>
                      <a:pPr algn="ctr"/>
                      <a:r>
                        <a:rPr lang="en-US" sz="110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dirty="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b="1" dirty="0"/>
                        <a:t>✔</a:t>
                      </a:r>
                      <a:endParaRPr lang="en-US" sz="1100" dirty="0"/>
                    </a:p>
                  </a:txBody>
                  <a:tcPr marL="69696" marR="69696" marT="34848" marB="34848" anchor="ctr">
                    <a:solidFill>
                      <a:srgbClr val="00B050"/>
                    </a:solidFill>
                  </a:tcPr>
                </a:tc>
                <a:tc>
                  <a:txBody>
                    <a:bodyPr/>
                    <a:lstStyle/>
                    <a:p>
                      <a:pPr algn="ctr"/>
                      <a:r>
                        <a:rPr lang="en-US" sz="1100"/>
                        <a:t>–</a:t>
                      </a:r>
                    </a:p>
                  </a:txBody>
                  <a:tcPr marL="69696" marR="69696" marT="34848" marB="34848" anchor="ctr"/>
                </a:tc>
                <a:tc>
                  <a:txBody>
                    <a:bodyPr/>
                    <a:lstStyle/>
                    <a:p>
                      <a:pPr algn="ctr"/>
                      <a:r>
                        <a:rPr lang="en-US" sz="1100" b="1" dirty="0"/>
                        <a:t>✔</a:t>
                      </a:r>
                      <a:endParaRPr lang="en-US" sz="1100" dirty="0"/>
                    </a:p>
                  </a:txBody>
                  <a:tcPr marL="69696" marR="69696" marT="34848" marB="34848" anchor="ctr">
                    <a:solidFill>
                      <a:srgbClr val="00B050"/>
                    </a:solidFill>
                  </a:tcPr>
                </a:tc>
                <a:tc>
                  <a:txBody>
                    <a:bodyPr/>
                    <a:lstStyle/>
                    <a:p>
                      <a:pPr algn="ctr"/>
                      <a:r>
                        <a:rPr lang="en-US" sz="1100"/>
                        <a:t>–</a:t>
                      </a:r>
                    </a:p>
                  </a:txBody>
                  <a:tcPr marL="69696" marR="69696" marT="34848" marB="34848" anchor="ctr"/>
                </a:tc>
                <a:extLst>
                  <a:ext uri="{0D108BD9-81ED-4DB2-BD59-A6C34878D82A}">
                    <a16:rowId xmlns:a16="http://schemas.microsoft.com/office/drawing/2014/main" val="2551000516"/>
                  </a:ext>
                </a:extLst>
              </a:tr>
              <a:tr h="291160">
                <a:tc>
                  <a:txBody>
                    <a:bodyPr/>
                    <a:lstStyle/>
                    <a:p>
                      <a:r>
                        <a:rPr lang="en-US" sz="1100" b="1"/>
                        <a:t>GFSC</a:t>
                      </a:r>
                      <a:endParaRPr lang="en-US" sz="1100"/>
                    </a:p>
                  </a:txBody>
                  <a:tcPr marL="69696" marR="69696" marT="34848" marB="34848" anchor="ctr">
                    <a:solidFill>
                      <a:schemeClr val="accent1">
                        <a:lumMod val="40000"/>
                        <a:lumOff val="60000"/>
                      </a:schemeClr>
                    </a:solidFill>
                  </a:tcPr>
                </a:tc>
                <a:tc>
                  <a:txBody>
                    <a:bodyPr/>
                    <a:lstStyle/>
                    <a:p>
                      <a:pPr algn="ctr"/>
                      <a:r>
                        <a:rPr lang="en-US" sz="1100"/>
                        <a:t>✔</a:t>
                      </a:r>
                    </a:p>
                  </a:txBody>
                  <a:tcPr marL="69696" marR="69696" marT="34848" marB="34848" anchor="ctr"/>
                </a:tc>
                <a:tc>
                  <a:txBody>
                    <a:bodyPr/>
                    <a:lstStyle/>
                    <a:p>
                      <a:pPr algn="ctr"/>
                      <a:r>
                        <a:rPr lang="en-US" sz="1100" dirty="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dirty="0"/>
                        <a:t>✔</a:t>
                      </a:r>
                    </a:p>
                  </a:txBody>
                  <a:tcPr marL="69696" marR="69696" marT="34848" marB="34848" anchor="ctr"/>
                </a:tc>
                <a:tc>
                  <a:txBody>
                    <a:bodyPr/>
                    <a:lstStyle/>
                    <a:p>
                      <a:pPr algn="ctr"/>
                      <a:r>
                        <a:rPr lang="en-US" sz="1100" dirty="0"/>
                        <a:t>✔</a:t>
                      </a:r>
                    </a:p>
                  </a:txBody>
                  <a:tcPr marL="69696" marR="69696" marT="34848" marB="34848" anchor="ctr"/>
                </a:tc>
                <a:tc>
                  <a:txBody>
                    <a:bodyPr/>
                    <a:lstStyle/>
                    <a:p>
                      <a:pPr algn="ctr"/>
                      <a:r>
                        <a:rPr lang="en-US" sz="1100" b="1"/>
                        <a:t>✔</a:t>
                      </a:r>
                      <a:endParaRPr lang="en-US" sz="1100"/>
                    </a:p>
                  </a:txBody>
                  <a:tcPr marL="69696" marR="69696" marT="34848" marB="34848" anchor="ctr">
                    <a:solidFill>
                      <a:srgbClr val="00B050"/>
                    </a:solidFill>
                  </a:tcPr>
                </a:tc>
                <a:tc>
                  <a:txBody>
                    <a:bodyPr/>
                    <a:lstStyle/>
                    <a:p>
                      <a:pPr algn="ctr"/>
                      <a:r>
                        <a:rPr lang="en-US" sz="1100"/>
                        <a:t>✔</a:t>
                      </a:r>
                    </a:p>
                  </a:txBody>
                  <a:tcPr marL="69696" marR="69696" marT="34848" marB="34848" anchor="ctr"/>
                </a:tc>
                <a:tc>
                  <a:txBody>
                    <a:bodyPr/>
                    <a:lstStyle/>
                    <a:p>
                      <a:pPr algn="ctr"/>
                      <a:r>
                        <a:rPr lang="en-US" sz="1100" b="1"/>
                        <a:t>✔</a:t>
                      </a:r>
                      <a:endParaRPr lang="en-US" sz="1100"/>
                    </a:p>
                  </a:txBody>
                  <a:tcPr marL="69696" marR="69696" marT="34848" marB="34848" anchor="ctr">
                    <a:solidFill>
                      <a:srgbClr val="00B050"/>
                    </a:solidFill>
                  </a:tcPr>
                </a:tc>
                <a:tc>
                  <a:txBody>
                    <a:bodyPr/>
                    <a:lstStyle/>
                    <a:p>
                      <a:pPr algn="ctr"/>
                      <a:r>
                        <a:rPr lang="en-US" sz="1100"/>
                        <a:t>✔</a:t>
                      </a:r>
                    </a:p>
                  </a:txBody>
                  <a:tcPr marL="69696" marR="69696" marT="34848" marB="34848" anchor="ctr"/>
                </a:tc>
                <a:extLst>
                  <a:ext uri="{0D108BD9-81ED-4DB2-BD59-A6C34878D82A}">
                    <a16:rowId xmlns:a16="http://schemas.microsoft.com/office/drawing/2014/main" val="3843587810"/>
                  </a:ext>
                </a:extLst>
              </a:tr>
              <a:tr h="474494">
                <a:tc>
                  <a:txBody>
                    <a:bodyPr/>
                    <a:lstStyle/>
                    <a:p>
                      <a:r>
                        <a:rPr lang="en-US" sz="1100" b="1"/>
                        <a:t>Sentinel-2</a:t>
                      </a:r>
                      <a:endParaRPr lang="en-US" sz="1100"/>
                    </a:p>
                  </a:txBody>
                  <a:tcPr marL="69696" marR="69696" marT="34848" marB="34848" anchor="ctr">
                    <a:solidFill>
                      <a:schemeClr val="accent1">
                        <a:lumMod val="40000"/>
                        <a:lumOff val="60000"/>
                      </a:schemeClr>
                    </a:solidFill>
                  </a:tcPr>
                </a:tc>
                <a:tc>
                  <a:txBody>
                    <a:bodyPr/>
                    <a:lstStyle/>
                    <a:p>
                      <a:pPr algn="ctr"/>
                      <a:r>
                        <a:rPr lang="en-US" sz="110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b="1" dirty="0"/>
                        <a:t>✔</a:t>
                      </a:r>
                      <a:endParaRPr lang="en-US" sz="1100" dirty="0"/>
                    </a:p>
                  </a:txBody>
                  <a:tcPr marL="69696" marR="69696" marT="34848" marB="34848" anchor="ctr">
                    <a:solidFill>
                      <a:srgbClr val="00B050"/>
                    </a:solidFill>
                  </a:tcPr>
                </a:tc>
                <a:tc>
                  <a:txBody>
                    <a:bodyPr/>
                    <a:lstStyle/>
                    <a:p>
                      <a:pPr algn="ctr"/>
                      <a:r>
                        <a:rPr lang="en-US" sz="1100"/>
                        <a:t>✔</a:t>
                      </a:r>
                    </a:p>
                  </a:txBody>
                  <a:tcPr marL="69696" marR="69696" marT="34848" marB="34848" anchor="ctr"/>
                </a:tc>
                <a:tc>
                  <a:txBody>
                    <a:bodyPr/>
                    <a:lstStyle/>
                    <a:p>
                      <a:pPr algn="ctr"/>
                      <a:r>
                        <a:rPr lang="en-US" sz="1100" b="1"/>
                        <a:t>✔</a:t>
                      </a:r>
                      <a:endParaRPr lang="en-US" sz="1100"/>
                    </a:p>
                  </a:txBody>
                  <a:tcPr marL="69696" marR="69696" marT="34848" marB="34848" anchor="ctr">
                    <a:solidFill>
                      <a:srgbClr val="00B050"/>
                    </a:solidFill>
                  </a:tcPr>
                </a:tc>
                <a:tc>
                  <a:txBody>
                    <a:bodyPr/>
                    <a:lstStyle/>
                    <a:p>
                      <a:pPr algn="ctr"/>
                      <a:r>
                        <a:rPr lang="en-US" sz="1100"/>
                        <a:t>✔</a:t>
                      </a:r>
                    </a:p>
                  </a:txBody>
                  <a:tcPr marL="69696" marR="69696" marT="34848" marB="34848" anchor="ctr"/>
                </a:tc>
                <a:extLst>
                  <a:ext uri="{0D108BD9-81ED-4DB2-BD59-A6C34878D82A}">
                    <a16:rowId xmlns:a16="http://schemas.microsoft.com/office/drawing/2014/main" val="4259114413"/>
                  </a:ext>
                </a:extLst>
              </a:tr>
              <a:tr h="408895">
                <a:tc>
                  <a:txBody>
                    <a:bodyPr/>
                    <a:lstStyle/>
                    <a:p>
                      <a:r>
                        <a:rPr lang="en-US" sz="1100" b="1" dirty="0"/>
                        <a:t>Sentinel-3</a:t>
                      </a:r>
                      <a:endParaRPr lang="en-US" sz="1100" dirty="0"/>
                    </a:p>
                  </a:txBody>
                  <a:tcPr marL="69696" marR="69696" marT="34848" marB="34848" anchor="ctr">
                    <a:solidFill>
                      <a:schemeClr val="accent1">
                        <a:lumMod val="40000"/>
                        <a:lumOff val="60000"/>
                      </a:schemeClr>
                    </a:solidFill>
                  </a:tcPr>
                </a:tc>
                <a:tc>
                  <a:txBody>
                    <a:bodyPr/>
                    <a:lstStyle/>
                    <a:p>
                      <a:pPr algn="ctr"/>
                      <a:r>
                        <a:rPr lang="en-US" sz="1100" dirty="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a:t>✔</a:t>
                      </a:r>
                    </a:p>
                  </a:txBody>
                  <a:tcPr marL="69696" marR="69696" marT="34848" marB="34848" anchor="ctr"/>
                </a:tc>
                <a:tc>
                  <a:txBody>
                    <a:bodyPr/>
                    <a:lstStyle/>
                    <a:p>
                      <a:pPr algn="ctr"/>
                      <a:r>
                        <a:rPr lang="en-US" sz="1100" b="1" dirty="0"/>
                        <a:t>✔</a:t>
                      </a:r>
                      <a:endParaRPr lang="en-US" sz="1100" dirty="0"/>
                    </a:p>
                  </a:txBody>
                  <a:tcPr marL="69696" marR="69696" marT="34848" marB="34848" anchor="ctr">
                    <a:solidFill>
                      <a:srgbClr val="00B050"/>
                    </a:solidFill>
                  </a:tcPr>
                </a:tc>
                <a:tc>
                  <a:txBody>
                    <a:bodyPr/>
                    <a:lstStyle/>
                    <a:p>
                      <a:pPr algn="ctr"/>
                      <a:r>
                        <a:rPr lang="en-US" sz="1100"/>
                        <a:t>✔</a:t>
                      </a:r>
                    </a:p>
                  </a:txBody>
                  <a:tcPr marL="69696" marR="69696" marT="34848" marB="34848" anchor="ctr"/>
                </a:tc>
                <a:tc>
                  <a:txBody>
                    <a:bodyPr/>
                    <a:lstStyle/>
                    <a:p>
                      <a:pPr algn="ctr"/>
                      <a:r>
                        <a:rPr lang="en-US" sz="1100" b="1" dirty="0"/>
                        <a:t>✔</a:t>
                      </a:r>
                      <a:endParaRPr lang="en-US" sz="1100" dirty="0"/>
                    </a:p>
                  </a:txBody>
                  <a:tcPr marL="69696" marR="69696" marT="34848" marB="34848" anchor="ctr">
                    <a:solidFill>
                      <a:srgbClr val="00B050"/>
                    </a:solidFill>
                  </a:tcPr>
                </a:tc>
                <a:tc>
                  <a:txBody>
                    <a:bodyPr/>
                    <a:lstStyle/>
                    <a:p>
                      <a:pPr algn="ctr"/>
                      <a:r>
                        <a:rPr lang="en-US" sz="1100" dirty="0"/>
                        <a:t>✔</a:t>
                      </a:r>
                    </a:p>
                  </a:txBody>
                  <a:tcPr marL="69696" marR="69696" marT="34848" marB="34848" anchor="ctr"/>
                </a:tc>
                <a:extLst>
                  <a:ext uri="{0D108BD9-81ED-4DB2-BD59-A6C34878D82A}">
                    <a16:rowId xmlns:a16="http://schemas.microsoft.com/office/drawing/2014/main" val="1651209510"/>
                  </a:ext>
                </a:extLst>
              </a:tr>
            </a:tbl>
          </a:graphicData>
        </a:graphic>
      </p:graphicFrame>
    </p:spTree>
    <p:extLst>
      <p:ext uri="{BB962C8B-B14F-4D97-AF65-F5344CB8AC3E}">
        <p14:creationId xmlns:p14="http://schemas.microsoft.com/office/powerpoint/2010/main" val="10606527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61974-3B08-8493-94FF-FECAF564A376}"/>
              </a:ext>
            </a:extLst>
          </p:cNvPr>
          <p:cNvSpPr>
            <a:spLocks noGrp="1"/>
          </p:cNvSpPr>
          <p:nvPr>
            <p:ph type="title"/>
          </p:nvPr>
        </p:nvSpPr>
        <p:spPr/>
        <p:txBody>
          <a:bodyPr/>
          <a:lstStyle/>
          <a:p>
            <a:r>
              <a:rPr lang="en-US" dirty="0"/>
              <a:t>Alignment and Clip</a:t>
            </a:r>
          </a:p>
        </p:txBody>
      </p:sp>
      <p:sp>
        <p:nvSpPr>
          <p:cNvPr id="4" name="Slide Number Placeholder 3">
            <a:extLst>
              <a:ext uri="{FF2B5EF4-FFF2-40B4-BE49-F238E27FC236}">
                <a16:creationId xmlns:a16="http://schemas.microsoft.com/office/drawing/2014/main" id="{74858476-30E8-92A2-3D7F-5357375A44D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graphicFrame>
        <p:nvGraphicFramePr>
          <p:cNvPr id="5" name="Table 4">
            <a:extLst>
              <a:ext uri="{FF2B5EF4-FFF2-40B4-BE49-F238E27FC236}">
                <a16:creationId xmlns:a16="http://schemas.microsoft.com/office/drawing/2014/main" id="{E711D4A4-5D0C-CCDE-BE9E-FE7298ECCE2E}"/>
              </a:ext>
            </a:extLst>
          </p:cNvPr>
          <p:cNvGraphicFramePr>
            <a:graphicFrameLocks noGrp="1"/>
          </p:cNvGraphicFramePr>
          <p:nvPr>
            <p:extLst>
              <p:ext uri="{D42A27DB-BD31-4B8C-83A1-F6EECF244321}">
                <p14:modId xmlns:p14="http://schemas.microsoft.com/office/powerpoint/2010/main" val="3732252567"/>
              </p:ext>
            </p:extLst>
          </p:nvPr>
        </p:nvGraphicFramePr>
        <p:xfrm>
          <a:off x="428368" y="2268692"/>
          <a:ext cx="8287264" cy="2418828"/>
        </p:xfrm>
        <a:graphic>
          <a:graphicData uri="http://schemas.openxmlformats.org/drawingml/2006/table">
            <a:tbl>
              <a:tblPr>
                <a:tableStyleId>{D376B317-00F2-4768-B920-06B0F071F810}</a:tableStyleId>
              </a:tblPr>
              <a:tblGrid>
                <a:gridCol w="1466336">
                  <a:extLst>
                    <a:ext uri="{9D8B030D-6E8A-4147-A177-3AD203B41FA5}">
                      <a16:colId xmlns:a16="http://schemas.microsoft.com/office/drawing/2014/main" val="3666560377"/>
                    </a:ext>
                  </a:extLst>
                </a:gridCol>
                <a:gridCol w="1603505">
                  <a:extLst>
                    <a:ext uri="{9D8B030D-6E8A-4147-A177-3AD203B41FA5}">
                      <a16:colId xmlns:a16="http://schemas.microsoft.com/office/drawing/2014/main" val="2569627639"/>
                    </a:ext>
                  </a:extLst>
                </a:gridCol>
                <a:gridCol w="2597792">
                  <a:extLst>
                    <a:ext uri="{9D8B030D-6E8A-4147-A177-3AD203B41FA5}">
                      <a16:colId xmlns:a16="http://schemas.microsoft.com/office/drawing/2014/main" val="775040343"/>
                    </a:ext>
                  </a:extLst>
                </a:gridCol>
                <a:gridCol w="2619631">
                  <a:extLst>
                    <a:ext uri="{9D8B030D-6E8A-4147-A177-3AD203B41FA5}">
                      <a16:colId xmlns:a16="http://schemas.microsoft.com/office/drawing/2014/main" val="250327786"/>
                    </a:ext>
                  </a:extLst>
                </a:gridCol>
              </a:tblGrid>
              <a:tr h="218895">
                <a:tc>
                  <a:txBody>
                    <a:bodyPr/>
                    <a:lstStyle/>
                    <a:p>
                      <a:r>
                        <a:rPr lang="en-US" sz="1100" b="1" dirty="0"/>
                        <a:t>Step</a:t>
                      </a:r>
                      <a:endParaRPr lang="en-US" sz="1100" dirty="0"/>
                    </a:p>
                  </a:txBody>
                  <a:tcPr marL="69180" marR="69180" marT="34590" marB="34590" anchor="ctr">
                    <a:solidFill>
                      <a:schemeClr val="accent1">
                        <a:lumMod val="40000"/>
                        <a:lumOff val="60000"/>
                      </a:schemeClr>
                    </a:solidFill>
                  </a:tcPr>
                </a:tc>
                <a:tc>
                  <a:txBody>
                    <a:bodyPr/>
                    <a:lstStyle/>
                    <a:p>
                      <a:r>
                        <a:rPr lang="en-US" sz="1100" b="1"/>
                        <a:t>Function</a:t>
                      </a:r>
                      <a:endParaRPr lang="en-US" sz="1100"/>
                    </a:p>
                  </a:txBody>
                  <a:tcPr marL="69180" marR="69180" marT="34590" marB="34590" anchor="ctr">
                    <a:solidFill>
                      <a:schemeClr val="accent1">
                        <a:lumMod val="40000"/>
                        <a:lumOff val="60000"/>
                      </a:schemeClr>
                    </a:solidFill>
                  </a:tcPr>
                </a:tc>
                <a:tc>
                  <a:txBody>
                    <a:bodyPr/>
                    <a:lstStyle/>
                    <a:p>
                      <a:r>
                        <a:rPr lang="en-US" sz="1100" b="1"/>
                        <a:t>Purpose</a:t>
                      </a:r>
                      <a:endParaRPr lang="en-US" sz="1100"/>
                    </a:p>
                  </a:txBody>
                  <a:tcPr marL="69180" marR="69180" marT="34590" marB="34590" anchor="ctr">
                    <a:solidFill>
                      <a:schemeClr val="accent1">
                        <a:lumMod val="40000"/>
                        <a:lumOff val="60000"/>
                      </a:schemeClr>
                    </a:solidFill>
                  </a:tcPr>
                </a:tc>
                <a:tc>
                  <a:txBody>
                    <a:bodyPr/>
                    <a:lstStyle/>
                    <a:p>
                      <a:r>
                        <a:rPr lang="en-US" sz="1100" b="1" dirty="0"/>
                        <a:t>Key Settings</a:t>
                      </a:r>
                      <a:endParaRPr lang="en-US" sz="1100" dirty="0"/>
                    </a:p>
                  </a:txBody>
                  <a:tcPr marL="69180" marR="69180" marT="34590" marB="34590" anchor="ctr">
                    <a:solidFill>
                      <a:schemeClr val="accent1">
                        <a:lumMod val="40000"/>
                        <a:lumOff val="60000"/>
                      </a:schemeClr>
                    </a:solidFill>
                  </a:tcPr>
                </a:tc>
                <a:extLst>
                  <a:ext uri="{0D108BD9-81ED-4DB2-BD59-A6C34878D82A}">
                    <a16:rowId xmlns:a16="http://schemas.microsoft.com/office/drawing/2014/main" val="2939097500"/>
                  </a:ext>
                </a:extLst>
              </a:tr>
              <a:tr h="1274293">
                <a:tc>
                  <a:txBody>
                    <a:bodyPr/>
                    <a:lstStyle/>
                    <a:p>
                      <a:r>
                        <a:rPr lang="en-US" sz="1100" b="1" dirty="0"/>
                        <a:t>1. Grid Alignment</a:t>
                      </a:r>
                      <a:endParaRPr lang="en-US" sz="1100" dirty="0"/>
                    </a:p>
                  </a:txBody>
                  <a:tcPr marL="69180" marR="69180" marT="34590" marB="34590" anchor="ctr">
                    <a:solidFill>
                      <a:schemeClr val="accent1">
                        <a:lumMod val="40000"/>
                        <a:lumOff val="60000"/>
                      </a:schemeClr>
                    </a:solidFill>
                  </a:tcPr>
                </a:tc>
                <a:tc>
                  <a:txBody>
                    <a:bodyPr/>
                    <a:lstStyle/>
                    <a:p>
                      <a:r>
                        <a:rPr lang="en-US" sz="1200" i="1" dirty="0" err="1">
                          <a:solidFill>
                            <a:srgbClr val="002060"/>
                          </a:solidFill>
                        </a:rPr>
                        <a:t>match_raster_grid</a:t>
                      </a:r>
                      <a:r>
                        <a:rPr lang="en-US" sz="1200" i="1" dirty="0">
                          <a:solidFill>
                            <a:srgbClr val="002060"/>
                          </a:solidFill>
                        </a:rPr>
                        <a:t>()</a:t>
                      </a:r>
                    </a:p>
                  </a:txBody>
                  <a:tcPr marL="69180" marR="69180" marT="34590" marB="34590" anchor="ctr"/>
                </a:tc>
                <a:tc>
                  <a:txBody>
                    <a:bodyPr/>
                    <a:lstStyle/>
                    <a:p>
                      <a:r>
                        <a:rPr lang="en-US" sz="1100" dirty="0"/>
                        <a:t>Alignment</a:t>
                      </a:r>
                    </a:p>
                  </a:txBody>
                  <a:tcPr marL="69180" marR="69180" marT="34590" marB="34590" anchor="ctr"/>
                </a:tc>
                <a:tc>
                  <a:txBody>
                    <a:bodyPr/>
                    <a:lstStyle/>
                    <a:p>
                      <a:r>
                        <a:rPr lang="en-US" sz="1100" dirty="0"/>
                        <a:t>• </a:t>
                      </a:r>
                      <a:r>
                        <a:rPr lang="en-US" sz="1100" dirty="0" err="1"/>
                        <a:t>resampling_method</a:t>
                      </a:r>
                      <a:r>
                        <a:rPr lang="en-US" sz="1100" dirty="0"/>
                        <a:t>=nearest</a:t>
                      </a:r>
                    </a:p>
                    <a:p>
                      <a:r>
                        <a:rPr lang="en-US" sz="1100" dirty="0"/>
                        <a:t>• </a:t>
                      </a:r>
                      <a:r>
                        <a:rPr lang="en-US" sz="1100" dirty="0" err="1"/>
                        <a:t>dst_crs</a:t>
                      </a:r>
                      <a:r>
                        <a:rPr lang="en-US" sz="1100" dirty="0"/>
                        <a:t>, </a:t>
                      </a:r>
                      <a:r>
                        <a:rPr lang="en-US" sz="1100" dirty="0" err="1"/>
                        <a:t>dst_transform</a:t>
                      </a:r>
                      <a:r>
                        <a:rPr lang="en-US" sz="1100" dirty="0"/>
                        <a:t>, </a:t>
                      </a:r>
                      <a:r>
                        <a:rPr lang="en-US" sz="1100" dirty="0" err="1"/>
                        <a:t>dst_width</a:t>
                      </a:r>
                      <a:r>
                        <a:rPr lang="en-US" sz="1100" dirty="0"/>
                        <a:t> &amp; </a:t>
                      </a:r>
                      <a:r>
                        <a:rPr lang="en-US" sz="1100" dirty="0" err="1"/>
                        <a:t>dst_height</a:t>
                      </a:r>
                      <a:r>
                        <a:rPr lang="en-US" sz="1100" dirty="0"/>
                        <a:t> from reference</a:t>
                      </a:r>
                    </a:p>
                    <a:p>
                      <a:r>
                        <a:rPr lang="en-US" sz="1100" dirty="0"/>
                        <a:t>• preserves </a:t>
                      </a:r>
                      <a:r>
                        <a:rPr lang="en-US" sz="1100" dirty="0" err="1"/>
                        <a:t>nodata</a:t>
                      </a:r>
                      <a:r>
                        <a:rPr lang="en-US" sz="1100" dirty="0"/>
                        <a:t> by pre-fill</a:t>
                      </a:r>
                    </a:p>
                  </a:txBody>
                  <a:tcPr marL="69180" marR="69180" marT="34590" marB="34590" anchor="ctr"/>
                </a:tc>
                <a:extLst>
                  <a:ext uri="{0D108BD9-81ED-4DB2-BD59-A6C34878D82A}">
                    <a16:rowId xmlns:a16="http://schemas.microsoft.com/office/drawing/2014/main" val="30088927"/>
                  </a:ext>
                </a:extLst>
              </a:tr>
              <a:tr h="907715">
                <a:tc>
                  <a:txBody>
                    <a:bodyPr/>
                    <a:lstStyle/>
                    <a:p>
                      <a:r>
                        <a:rPr lang="en-US" sz="1100" b="1" dirty="0"/>
                        <a:t>2. ROI Clipping</a:t>
                      </a:r>
                      <a:endParaRPr lang="en-US" sz="1100" dirty="0"/>
                    </a:p>
                  </a:txBody>
                  <a:tcPr marL="69180" marR="69180" marT="34590" marB="34590" anchor="ctr">
                    <a:solidFill>
                      <a:schemeClr val="accent1">
                        <a:lumMod val="40000"/>
                        <a:lumOff val="60000"/>
                      </a:schemeClr>
                    </a:solidFill>
                  </a:tcPr>
                </a:tc>
                <a:tc>
                  <a:txBody>
                    <a:bodyPr/>
                    <a:lstStyle/>
                    <a:p>
                      <a:r>
                        <a:rPr lang="en-US" sz="1200" i="1" dirty="0" err="1">
                          <a:solidFill>
                            <a:srgbClr val="002060"/>
                          </a:solidFill>
                        </a:rPr>
                        <a:t>clip_weekly_to_roi</a:t>
                      </a:r>
                      <a:r>
                        <a:rPr lang="en-US" sz="1200" i="1" dirty="0">
                          <a:solidFill>
                            <a:srgbClr val="002060"/>
                          </a:solidFill>
                        </a:rPr>
                        <a:t>()</a:t>
                      </a:r>
                    </a:p>
                  </a:txBody>
                  <a:tcPr marL="69180" marR="69180" marT="34590" marB="34590" anchor="ctr"/>
                </a:tc>
                <a:tc>
                  <a:txBody>
                    <a:bodyPr/>
                    <a:lstStyle/>
                    <a:p>
                      <a:r>
                        <a:rPr lang="en-US" sz="1100" dirty="0"/>
                        <a:t>Crop each aligned raster to the </a:t>
                      </a:r>
                      <a:r>
                        <a:rPr lang="en-US" sz="1100" b="1" dirty="0"/>
                        <a:t>Region of Interest</a:t>
                      </a:r>
                      <a:endParaRPr lang="en-US" sz="1100" dirty="0"/>
                    </a:p>
                  </a:txBody>
                  <a:tcPr marL="69180" marR="69180" marT="34590" marB="34590" anchor="ctr"/>
                </a:tc>
                <a:tc>
                  <a:txBody>
                    <a:bodyPr/>
                    <a:lstStyle/>
                    <a:p>
                      <a:r>
                        <a:rPr lang="en-US" sz="1100" dirty="0"/>
                        <a:t>• shapes = ROI </a:t>
                      </a:r>
                      <a:r>
                        <a:rPr lang="en-US" sz="1100" dirty="0" err="1"/>
                        <a:t>GeoJSON</a:t>
                      </a:r>
                      <a:r>
                        <a:rPr lang="en-US" sz="1100" dirty="0"/>
                        <a:t>/polygon</a:t>
                      </a:r>
                    </a:p>
                    <a:p>
                      <a:r>
                        <a:rPr lang="en-US" sz="1100" dirty="0"/>
                        <a:t>• crop=True for tight envelope</a:t>
                      </a:r>
                    </a:p>
                    <a:p>
                      <a:r>
                        <a:rPr lang="en-US" sz="1100" dirty="0"/>
                        <a:t>• fills outside ROI with </a:t>
                      </a:r>
                      <a:r>
                        <a:rPr lang="en-US" sz="1100" dirty="0" err="1"/>
                        <a:t>nodata</a:t>
                      </a:r>
                      <a:endParaRPr lang="en-US" sz="1100" dirty="0"/>
                    </a:p>
                  </a:txBody>
                  <a:tcPr marL="69180" marR="69180" marT="34590" marB="34590" anchor="ctr"/>
                </a:tc>
                <a:extLst>
                  <a:ext uri="{0D108BD9-81ED-4DB2-BD59-A6C34878D82A}">
                    <a16:rowId xmlns:a16="http://schemas.microsoft.com/office/drawing/2014/main" val="1948291786"/>
                  </a:ext>
                </a:extLst>
              </a:tr>
            </a:tbl>
          </a:graphicData>
        </a:graphic>
      </p:graphicFrame>
      <p:pic>
        <p:nvPicPr>
          <p:cNvPr id="8" name="Picture 7" descr="A diagram of a grid&#10;&#10;AI-generated content may be incorrect.">
            <a:extLst>
              <a:ext uri="{FF2B5EF4-FFF2-40B4-BE49-F238E27FC236}">
                <a16:creationId xmlns:a16="http://schemas.microsoft.com/office/drawing/2014/main" id="{DD127411-8A80-5392-5D63-BA418D98EFAA}"/>
              </a:ext>
            </a:extLst>
          </p:cNvPr>
          <p:cNvPicPr>
            <a:picLocks noChangeAspect="1"/>
          </p:cNvPicPr>
          <p:nvPr/>
        </p:nvPicPr>
        <p:blipFill>
          <a:blip r:embed="rId3"/>
          <a:srcRect l="694" t="10642" r="-694" b="50000"/>
          <a:stretch/>
        </p:blipFill>
        <p:spPr>
          <a:xfrm>
            <a:off x="4706681" y="427622"/>
            <a:ext cx="3487357" cy="1372580"/>
          </a:xfrm>
          <a:prstGeom prst="rect">
            <a:avLst/>
          </a:prstGeom>
        </p:spPr>
      </p:pic>
      <p:sp>
        <p:nvSpPr>
          <p:cNvPr id="3" name="Rectangle 2">
            <a:extLst>
              <a:ext uri="{FF2B5EF4-FFF2-40B4-BE49-F238E27FC236}">
                <a16:creationId xmlns:a16="http://schemas.microsoft.com/office/drawing/2014/main" id="{68D43861-2A85-640D-7B5D-B17F386BEBB1}"/>
              </a:ext>
            </a:extLst>
          </p:cNvPr>
          <p:cNvSpPr/>
          <p:nvPr/>
        </p:nvSpPr>
        <p:spPr>
          <a:xfrm>
            <a:off x="5516880" y="1564640"/>
            <a:ext cx="152400" cy="91440"/>
          </a:xfrm>
          <a:prstGeom prst="rect">
            <a:avLst/>
          </a:prstGeom>
          <a:solidFill>
            <a:schemeClr val="bg1"/>
          </a:solidFill>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7051354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E890B-C8C0-B80C-F052-3D766579A21B}"/>
              </a:ext>
            </a:extLst>
          </p:cNvPr>
          <p:cNvSpPr>
            <a:spLocks noGrp="1"/>
          </p:cNvSpPr>
          <p:nvPr>
            <p:ph type="title"/>
          </p:nvPr>
        </p:nvSpPr>
        <p:spPr>
          <a:xfrm>
            <a:off x="1381249" y="896112"/>
            <a:ext cx="7161977" cy="435600"/>
          </a:xfrm>
        </p:spPr>
        <p:txBody>
          <a:bodyPr/>
          <a:lstStyle/>
          <a:p>
            <a:r>
              <a:rPr lang="en-US" dirty="0"/>
              <a:t>Multi-Sensor Weekly Snow Consensus</a:t>
            </a:r>
          </a:p>
        </p:txBody>
      </p:sp>
      <p:sp>
        <p:nvSpPr>
          <p:cNvPr id="3" name="Text Placeholder 2">
            <a:extLst>
              <a:ext uri="{FF2B5EF4-FFF2-40B4-BE49-F238E27FC236}">
                <a16:creationId xmlns:a16="http://schemas.microsoft.com/office/drawing/2014/main" id="{17D863A0-6D6C-AB3D-1F9C-6731A367BCB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9AA1506-D91F-B317-82E6-C1449A384B9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5" name="Picture 4">
            <a:extLst>
              <a:ext uri="{FF2B5EF4-FFF2-40B4-BE49-F238E27FC236}">
                <a16:creationId xmlns:a16="http://schemas.microsoft.com/office/drawing/2014/main" id="{ED08AA63-7E77-E206-3718-23390B6B1A61}"/>
              </a:ext>
            </a:extLst>
          </p:cNvPr>
          <p:cNvPicPr>
            <a:picLocks noChangeAspect="1"/>
          </p:cNvPicPr>
          <p:nvPr/>
        </p:nvPicPr>
        <p:blipFill>
          <a:blip r:embed="rId3"/>
          <a:srcRect t="9620" b="50865"/>
          <a:stretch/>
        </p:blipFill>
        <p:spPr>
          <a:xfrm>
            <a:off x="111866" y="1461343"/>
            <a:ext cx="4365527" cy="2899664"/>
          </a:xfrm>
          <a:prstGeom prst="rect">
            <a:avLst/>
          </a:prstGeom>
        </p:spPr>
      </p:pic>
      <p:pic>
        <p:nvPicPr>
          <p:cNvPr id="7" name="Picture 6">
            <a:extLst>
              <a:ext uri="{FF2B5EF4-FFF2-40B4-BE49-F238E27FC236}">
                <a16:creationId xmlns:a16="http://schemas.microsoft.com/office/drawing/2014/main" id="{B12BC3BB-866A-C030-D8AA-9BED2984AC06}"/>
              </a:ext>
            </a:extLst>
          </p:cNvPr>
          <p:cNvPicPr>
            <a:picLocks noChangeAspect="1"/>
          </p:cNvPicPr>
          <p:nvPr/>
        </p:nvPicPr>
        <p:blipFill>
          <a:blip r:embed="rId3"/>
          <a:srcRect t="49223" b="11065"/>
          <a:stretch/>
        </p:blipFill>
        <p:spPr>
          <a:xfrm>
            <a:off x="4572000" y="1461343"/>
            <a:ext cx="4365527" cy="2913960"/>
          </a:xfrm>
          <a:prstGeom prst="rect">
            <a:avLst/>
          </a:prstGeom>
        </p:spPr>
      </p:pic>
      <p:pic>
        <p:nvPicPr>
          <p:cNvPr id="9" name="Picture 8">
            <a:extLst>
              <a:ext uri="{FF2B5EF4-FFF2-40B4-BE49-F238E27FC236}">
                <a16:creationId xmlns:a16="http://schemas.microsoft.com/office/drawing/2014/main" id="{46E02505-8D2A-B147-A2E7-6812FEAF5A79}"/>
              </a:ext>
            </a:extLst>
          </p:cNvPr>
          <p:cNvPicPr>
            <a:picLocks noChangeAspect="1"/>
          </p:cNvPicPr>
          <p:nvPr/>
        </p:nvPicPr>
        <p:blipFill>
          <a:blip r:embed="rId3"/>
          <a:srcRect t="97313"/>
          <a:stretch/>
        </p:blipFill>
        <p:spPr>
          <a:xfrm>
            <a:off x="953050" y="4365277"/>
            <a:ext cx="6612546" cy="456512"/>
          </a:xfrm>
          <a:prstGeom prst="rect">
            <a:avLst/>
          </a:prstGeom>
        </p:spPr>
      </p:pic>
    </p:spTree>
    <p:extLst>
      <p:ext uri="{BB962C8B-B14F-4D97-AF65-F5344CB8AC3E}">
        <p14:creationId xmlns:p14="http://schemas.microsoft.com/office/powerpoint/2010/main" val="17743421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AD204EC-3AB7-1139-B91F-33F8CA5623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ED3C6B-F128-EAEC-C5F7-743833E0FBAF}"/>
              </a:ext>
            </a:extLst>
          </p:cNvPr>
          <p:cNvSpPr>
            <a:spLocks noGrp="1"/>
          </p:cNvSpPr>
          <p:nvPr>
            <p:ph type="title"/>
          </p:nvPr>
        </p:nvSpPr>
        <p:spPr>
          <a:xfrm>
            <a:off x="1381249" y="896112"/>
            <a:ext cx="7161977" cy="435600"/>
          </a:xfrm>
        </p:spPr>
        <p:txBody>
          <a:bodyPr/>
          <a:lstStyle/>
          <a:p>
            <a:r>
              <a:rPr lang="en-US" dirty="0"/>
              <a:t>Weekly Snow-Cover Agreement: S2 vs S3</a:t>
            </a:r>
          </a:p>
        </p:txBody>
      </p:sp>
      <p:sp>
        <p:nvSpPr>
          <p:cNvPr id="3" name="Text Placeholder 2">
            <a:extLst>
              <a:ext uri="{FF2B5EF4-FFF2-40B4-BE49-F238E27FC236}">
                <a16:creationId xmlns:a16="http://schemas.microsoft.com/office/drawing/2014/main" id="{D69A320C-466A-6EB1-04E9-A537828EE3E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1F6DD7C-77C2-4F54-BAC2-CAE219D36AB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pic>
        <p:nvPicPr>
          <p:cNvPr id="6" name="Picture 5">
            <a:extLst>
              <a:ext uri="{FF2B5EF4-FFF2-40B4-BE49-F238E27FC236}">
                <a16:creationId xmlns:a16="http://schemas.microsoft.com/office/drawing/2014/main" id="{ABB4B37F-57AA-FB43-FFDD-93C76CC4FD79}"/>
              </a:ext>
            </a:extLst>
          </p:cNvPr>
          <p:cNvPicPr>
            <a:picLocks noChangeAspect="1"/>
          </p:cNvPicPr>
          <p:nvPr/>
        </p:nvPicPr>
        <p:blipFill>
          <a:blip r:embed="rId3"/>
          <a:srcRect t="3338" b="53403"/>
          <a:stretch/>
        </p:blipFill>
        <p:spPr>
          <a:xfrm>
            <a:off x="125634" y="1601778"/>
            <a:ext cx="4391853" cy="2367346"/>
          </a:xfrm>
          <a:prstGeom prst="rect">
            <a:avLst/>
          </a:prstGeom>
        </p:spPr>
      </p:pic>
      <p:pic>
        <p:nvPicPr>
          <p:cNvPr id="8" name="Picture 7">
            <a:extLst>
              <a:ext uri="{FF2B5EF4-FFF2-40B4-BE49-F238E27FC236}">
                <a16:creationId xmlns:a16="http://schemas.microsoft.com/office/drawing/2014/main" id="{8CF8612E-2B6A-2B8C-3253-049ACC6F26BD}"/>
              </a:ext>
            </a:extLst>
          </p:cNvPr>
          <p:cNvPicPr>
            <a:picLocks noChangeAspect="1"/>
          </p:cNvPicPr>
          <p:nvPr/>
        </p:nvPicPr>
        <p:blipFill>
          <a:blip r:embed="rId3"/>
          <a:srcRect t="46570" b="10171"/>
          <a:stretch/>
        </p:blipFill>
        <p:spPr>
          <a:xfrm>
            <a:off x="4760338" y="1601777"/>
            <a:ext cx="4312541" cy="2367346"/>
          </a:xfrm>
          <a:prstGeom prst="rect">
            <a:avLst/>
          </a:prstGeom>
        </p:spPr>
      </p:pic>
      <p:pic>
        <p:nvPicPr>
          <p:cNvPr id="11" name="Picture 10">
            <a:extLst>
              <a:ext uri="{FF2B5EF4-FFF2-40B4-BE49-F238E27FC236}">
                <a16:creationId xmlns:a16="http://schemas.microsoft.com/office/drawing/2014/main" id="{1BF51E14-C538-E6DD-4C33-AE27ADDBD223}"/>
              </a:ext>
            </a:extLst>
          </p:cNvPr>
          <p:cNvPicPr>
            <a:picLocks noChangeAspect="1"/>
          </p:cNvPicPr>
          <p:nvPr/>
        </p:nvPicPr>
        <p:blipFill>
          <a:blip r:embed="rId3"/>
          <a:srcRect l="14241" t="97937" r="11950" b="1"/>
          <a:stretch/>
        </p:blipFill>
        <p:spPr>
          <a:xfrm>
            <a:off x="301079" y="4145851"/>
            <a:ext cx="8541841" cy="406089"/>
          </a:xfrm>
          <a:prstGeom prst="rect">
            <a:avLst/>
          </a:prstGeom>
        </p:spPr>
      </p:pic>
    </p:spTree>
    <p:extLst>
      <p:ext uri="{BB962C8B-B14F-4D97-AF65-F5344CB8AC3E}">
        <p14:creationId xmlns:p14="http://schemas.microsoft.com/office/powerpoint/2010/main" val="5211658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81782-6BAE-CB40-EFA6-C8B058D5A111}"/>
              </a:ext>
            </a:extLst>
          </p:cNvPr>
          <p:cNvSpPr>
            <a:spLocks noGrp="1"/>
          </p:cNvSpPr>
          <p:nvPr>
            <p:ph type="title"/>
          </p:nvPr>
        </p:nvSpPr>
        <p:spPr>
          <a:xfrm>
            <a:off x="1381250" y="896112"/>
            <a:ext cx="6963680" cy="435600"/>
          </a:xfrm>
        </p:spPr>
        <p:txBody>
          <a:bodyPr/>
          <a:lstStyle/>
          <a:p>
            <a:r>
              <a:rPr lang="en-US" dirty="0"/>
              <a:t>Temporal Trends in Pairwise Snow-Cover Agreement</a:t>
            </a:r>
          </a:p>
        </p:txBody>
      </p:sp>
      <p:sp>
        <p:nvSpPr>
          <p:cNvPr id="3" name="Text Placeholder 2">
            <a:extLst>
              <a:ext uri="{FF2B5EF4-FFF2-40B4-BE49-F238E27FC236}">
                <a16:creationId xmlns:a16="http://schemas.microsoft.com/office/drawing/2014/main" id="{1108C3CB-A3E5-ABBC-F835-DA826EE05B4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071C14A-E145-B6FD-0A77-134949E57F0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pic>
        <p:nvPicPr>
          <p:cNvPr id="6" name="Picture 5">
            <a:extLst>
              <a:ext uri="{FF2B5EF4-FFF2-40B4-BE49-F238E27FC236}">
                <a16:creationId xmlns:a16="http://schemas.microsoft.com/office/drawing/2014/main" id="{C3D33467-44BD-1118-9443-0C0F8A4E3052}"/>
              </a:ext>
            </a:extLst>
          </p:cNvPr>
          <p:cNvPicPr>
            <a:picLocks noChangeAspect="1"/>
          </p:cNvPicPr>
          <p:nvPr/>
        </p:nvPicPr>
        <p:blipFill>
          <a:blip r:embed="rId3"/>
          <a:stretch>
            <a:fillRect/>
          </a:stretch>
        </p:blipFill>
        <p:spPr>
          <a:xfrm>
            <a:off x="0" y="1616470"/>
            <a:ext cx="9144000" cy="2999294"/>
          </a:xfrm>
          <a:prstGeom prst="rect">
            <a:avLst/>
          </a:prstGeom>
        </p:spPr>
      </p:pic>
    </p:spTree>
    <p:extLst>
      <p:ext uri="{BB962C8B-B14F-4D97-AF65-F5344CB8AC3E}">
        <p14:creationId xmlns:p14="http://schemas.microsoft.com/office/powerpoint/2010/main" val="10259350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70"/>
        <p:cNvGrpSpPr/>
        <p:nvPr/>
      </p:nvGrpSpPr>
      <p:grpSpPr>
        <a:xfrm>
          <a:off x="0" y="0"/>
          <a:ext cx="0" cy="0"/>
          <a:chOff x="0" y="0"/>
          <a:chExt cx="0" cy="0"/>
        </a:xfrm>
      </p:grpSpPr>
      <p:sp>
        <p:nvSpPr>
          <p:cNvPr id="171" name="Google Shape;171;p12"/>
          <p:cNvSpPr txBox="1">
            <a:spLocks noGrp="1"/>
          </p:cNvSpPr>
          <p:nvPr>
            <p:ph type="ctrTitle"/>
          </p:nvPr>
        </p:nvSpPr>
        <p:spPr>
          <a:xfrm>
            <a:off x="2022224" y="1693523"/>
            <a:ext cx="5746199" cy="1159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dirty="0"/>
              <a:t>Algorithm implementation </a:t>
            </a:r>
            <a:endParaRPr dirty="0"/>
          </a:p>
        </p:txBody>
      </p:sp>
      <p:sp>
        <p:nvSpPr>
          <p:cNvPr id="172" name="Google Shape;172;p12"/>
          <p:cNvSpPr txBox="1"/>
          <p:nvPr/>
        </p:nvSpPr>
        <p:spPr>
          <a:xfrm>
            <a:off x="1133975" y="2291150"/>
            <a:ext cx="543900" cy="562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dirty="0">
                <a:solidFill>
                  <a:schemeClr val="dk1"/>
                </a:solidFill>
                <a:latin typeface="Lora"/>
                <a:ea typeface="Lora"/>
                <a:cs typeface="Lora"/>
                <a:sym typeface="Lora"/>
              </a:rPr>
              <a:t>3</a:t>
            </a:r>
            <a:endParaRPr sz="2400" b="0" i="0" u="none" strike="noStrike" cap="none" dirty="0">
              <a:solidFill>
                <a:srgbClr val="000000"/>
              </a:solidFill>
              <a:latin typeface="Lora"/>
              <a:ea typeface="Lora"/>
              <a:cs typeface="Lora"/>
              <a:sym typeface="Lora"/>
            </a:endParaRPr>
          </a:p>
        </p:txBody>
      </p:sp>
      <p:sp>
        <p:nvSpPr>
          <p:cNvPr id="173" name="Google Shape;173;p12"/>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18</a:t>
            </a:f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77"/>
        <p:cNvGrpSpPr/>
        <p:nvPr/>
      </p:nvGrpSpPr>
      <p:grpSpPr>
        <a:xfrm>
          <a:off x="0" y="0"/>
          <a:ext cx="0" cy="0"/>
          <a:chOff x="0" y="0"/>
          <a:chExt cx="0" cy="0"/>
        </a:xfrm>
      </p:grpSpPr>
      <p:sp>
        <p:nvSpPr>
          <p:cNvPr id="178" name="Google Shape;178;p13"/>
          <p:cNvSpPr txBox="1">
            <a:spLocks noGrp="1"/>
          </p:cNvSpPr>
          <p:nvPr>
            <p:ph type="title"/>
          </p:nvPr>
        </p:nvSpPr>
        <p:spPr>
          <a:xfrm>
            <a:off x="1381250" y="896112"/>
            <a:ext cx="4224420" cy="43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a:t>Snow Mapping from Sentinel-2</a:t>
            </a:r>
            <a:endParaRPr>
              <a:highlight>
                <a:schemeClr val="accent1"/>
              </a:highlight>
            </a:endParaRPr>
          </a:p>
        </p:txBody>
      </p:sp>
      <p:sp>
        <p:nvSpPr>
          <p:cNvPr id="179" name="Google Shape;179;p13"/>
          <p:cNvSpPr txBox="1">
            <a:spLocks noGrp="1"/>
          </p:cNvSpPr>
          <p:nvPr>
            <p:ph type="body" idx="1"/>
          </p:nvPr>
        </p:nvSpPr>
        <p:spPr>
          <a:xfrm>
            <a:off x="691763" y="1616470"/>
            <a:ext cx="7499187" cy="3112200"/>
          </a:xfrm>
          <a:prstGeom prst="rect">
            <a:avLst/>
          </a:prstGeom>
          <a:noFill/>
          <a:ln>
            <a:noFill/>
          </a:ln>
        </p:spPr>
        <p:txBody>
          <a:bodyPr spcFirstLastPara="1" wrap="square" lIns="91425" tIns="91425" rIns="91425" bIns="91425" anchor="t" anchorCtr="0">
            <a:noAutofit/>
          </a:bodyPr>
          <a:lstStyle/>
          <a:p>
            <a:pPr lvl="0" algn="just">
              <a:buClr>
                <a:schemeClr val="accent1"/>
              </a:buClr>
            </a:pPr>
            <a:r>
              <a:rPr lang="en-US" sz="1400" dirty="0"/>
              <a:t>The first approach implemented for snow mapping was a supervised classification method using Random Forest.</a:t>
            </a:r>
          </a:p>
          <a:p>
            <a:pPr lvl="0" algn="just">
              <a:buClr>
                <a:schemeClr val="accent1"/>
              </a:buClr>
            </a:pPr>
            <a:r>
              <a:rPr lang="en-US" sz="1400" dirty="0"/>
              <a:t>MODIS provided the binary ground truth label (snow/no snow), and the snow masks from GFSC, Sentinel-2, and Sentinel-3 were stacked as features.</a:t>
            </a:r>
          </a:p>
          <a:p>
            <a:pPr lvl="0" algn="just">
              <a:buClr>
                <a:schemeClr val="accent1"/>
              </a:buClr>
            </a:pPr>
            <a:r>
              <a:rPr lang="en-US" sz="1400" dirty="0"/>
              <a:t>Only pixels with valid values across all layers were retained for training.</a:t>
            </a:r>
          </a:p>
          <a:p>
            <a:pPr lvl="0" algn="just">
              <a:buClr>
                <a:schemeClr val="accent1"/>
              </a:buClr>
            </a:pPr>
            <a:r>
              <a:rPr lang="en-US" sz="1400" dirty="0"/>
              <a:t>The classifier learned to associate the agreement patterns between the different snow products and MODIS, producing a new binary snow mask.</a:t>
            </a:r>
          </a:p>
          <a:p>
            <a:pPr lvl="0" algn="just">
              <a:buClr>
                <a:schemeClr val="accent1"/>
              </a:buClr>
            </a:pPr>
            <a:r>
              <a:rPr lang="en-US" sz="1400" dirty="0"/>
              <a:t>Accuracy, precision, and recall were computed by comparing the predictions with MODIS labels.</a:t>
            </a:r>
          </a:p>
        </p:txBody>
      </p:sp>
      <p:grpSp>
        <p:nvGrpSpPr>
          <p:cNvPr id="180" name="Google Shape;180;p13"/>
          <p:cNvGrpSpPr/>
          <p:nvPr/>
        </p:nvGrpSpPr>
        <p:grpSpPr>
          <a:xfrm>
            <a:off x="916458" y="1019750"/>
            <a:ext cx="214625" cy="214625"/>
            <a:chOff x="2594050" y="1631825"/>
            <a:chExt cx="439625" cy="439625"/>
          </a:xfrm>
        </p:grpSpPr>
        <p:sp>
          <p:nvSpPr>
            <p:cNvPr id="181" name="Google Shape;181;p13"/>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13"/>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13"/>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13"/>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5" name="Google Shape;185;p13"/>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19</a:t>
            </a:f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4"/>
        <p:cNvGrpSpPr/>
        <p:nvPr/>
      </p:nvGrpSpPr>
      <p:grpSpPr>
        <a:xfrm>
          <a:off x="0" y="0"/>
          <a:ext cx="0" cy="0"/>
          <a:chOff x="0" y="0"/>
          <a:chExt cx="0" cy="0"/>
        </a:xfrm>
      </p:grpSpPr>
      <p:sp>
        <p:nvSpPr>
          <p:cNvPr id="75" name="Google Shape;75;p2"/>
          <p:cNvSpPr txBox="1">
            <a:spLocks noGrp="1"/>
          </p:cNvSpPr>
          <p:nvPr>
            <p:ph type="subTitle" idx="4294967295"/>
          </p:nvPr>
        </p:nvSpPr>
        <p:spPr>
          <a:xfrm>
            <a:off x="364575" y="1821800"/>
            <a:ext cx="4767000" cy="2158800"/>
          </a:xfrm>
          <a:prstGeom prst="rect">
            <a:avLst/>
          </a:prstGeom>
          <a:noFill/>
          <a:ln>
            <a:noFill/>
          </a:ln>
        </p:spPr>
        <p:txBody>
          <a:bodyPr spcFirstLastPara="1" wrap="square" lIns="91425" tIns="91425" rIns="91425" bIns="91425" anchor="t" anchorCtr="0">
            <a:noAutofit/>
          </a:bodyPr>
          <a:lstStyle/>
          <a:p>
            <a:pPr marL="342900" lvl="0" indent="-342900">
              <a:buFont typeface="Quattrocento Sans"/>
              <a:buAutoNum type="arabicPeriod"/>
            </a:pPr>
            <a:r>
              <a:rPr lang="en-US" sz="1600" b="1" dirty="0"/>
              <a:t>Development of a Tool for the Comparison of Available Snow Cover Products for the Alpine Area</a:t>
            </a:r>
            <a:endParaRPr lang="en-US" sz="1600" dirty="0"/>
          </a:p>
          <a:p>
            <a:pPr marL="342900" lvl="0" indent="-342900">
              <a:buFont typeface="Quattrocento Sans"/>
              <a:buAutoNum type="arabicPeriod"/>
            </a:pPr>
            <a:r>
              <a:rPr lang="en-US" sz="1600" b="1" dirty="0"/>
              <a:t>Implementation of a Snow Cover Mapping Algorithm for the Lombardy Region (Italy)</a:t>
            </a:r>
          </a:p>
          <a:p>
            <a:pPr marL="0" lvl="0" indent="0">
              <a:buClr>
                <a:schemeClr val="dk1"/>
              </a:buClr>
              <a:buSzPts val="1100"/>
              <a:buNone/>
            </a:pPr>
            <a:r>
              <a:rPr lang="en-US" sz="1600" b="1" dirty="0">
                <a:highlight>
                  <a:schemeClr val="accent1"/>
                </a:highlight>
              </a:rPr>
              <a:t>Focus period</a:t>
            </a:r>
            <a:r>
              <a:rPr lang="en-US" sz="1600" dirty="0">
                <a:highlight>
                  <a:schemeClr val="accent1"/>
                </a:highlight>
              </a:rPr>
              <a:t>:</a:t>
            </a:r>
            <a:endParaRPr lang="en-US" sz="1600" dirty="0"/>
          </a:p>
          <a:p>
            <a:pPr marL="0" lvl="0" indent="0">
              <a:buClr>
                <a:schemeClr val="dk1"/>
              </a:buClr>
              <a:buSzPts val="1100"/>
              <a:buNone/>
            </a:pPr>
            <a:r>
              <a:rPr lang="en-US" sz="1800" dirty="0"/>
              <a:t>Winter seasons ( </a:t>
            </a:r>
            <a:r>
              <a:rPr lang="en-US" sz="1800" b="1" dirty="0"/>
              <a:t>October to April</a:t>
            </a:r>
            <a:r>
              <a:rPr lang="en-US" sz="1800" dirty="0"/>
              <a:t>)</a:t>
            </a:r>
            <a:endParaRPr lang="en-US" sz="1600" dirty="0"/>
          </a:p>
          <a:p>
            <a:pPr marL="0" lvl="0" indent="0">
              <a:buClr>
                <a:schemeClr val="dk1"/>
              </a:buClr>
              <a:buSzPts val="1100"/>
              <a:buNone/>
            </a:pPr>
            <a:r>
              <a:rPr lang="en-US" sz="1800" dirty="0"/>
              <a:t>Years </a:t>
            </a:r>
            <a:r>
              <a:rPr lang="en-US" sz="1800" b="1" dirty="0"/>
              <a:t>2022 – 2023</a:t>
            </a:r>
            <a:endParaRPr lang="en-US" b="1" dirty="0"/>
          </a:p>
        </p:txBody>
      </p:sp>
      <p:cxnSp>
        <p:nvCxnSpPr>
          <p:cNvPr id="76" name="Google Shape;76;p2"/>
          <p:cNvCxnSpPr/>
          <p:nvPr/>
        </p:nvCxnSpPr>
        <p:spPr>
          <a:xfrm>
            <a:off x="6450" y="1428750"/>
            <a:ext cx="2397300" cy="0"/>
          </a:xfrm>
          <a:prstGeom prst="straightConnector1">
            <a:avLst/>
          </a:prstGeom>
          <a:noFill/>
          <a:ln w="9525" cap="flat" cmpd="sng">
            <a:solidFill>
              <a:srgbClr val="CCCCCC"/>
            </a:solidFill>
            <a:prstDash val="solid"/>
            <a:round/>
            <a:headEnd type="none" w="sm" len="sm"/>
            <a:tailEnd type="none" w="sm" len="sm"/>
          </a:ln>
        </p:spPr>
      </p:cxnSp>
      <p:sp>
        <p:nvSpPr>
          <p:cNvPr id="77" name="Google Shape;77;p2"/>
          <p:cNvSpPr txBox="1">
            <a:spLocks noGrp="1"/>
          </p:cNvSpPr>
          <p:nvPr>
            <p:ph type="ctrTitle" idx="4294967295"/>
          </p:nvPr>
        </p:nvSpPr>
        <p:spPr>
          <a:xfrm>
            <a:off x="942825" y="268950"/>
            <a:ext cx="3610500" cy="1159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2000"/>
              <a:buFont typeface="Lora"/>
              <a:buNone/>
            </a:pPr>
            <a:r>
              <a:rPr lang="en" sz="3000" dirty="0"/>
              <a:t>Agenda &amp; Scope</a:t>
            </a:r>
            <a:endParaRPr sz="3000" dirty="0"/>
          </a:p>
        </p:txBody>
      </p:sp>
      <p:cxnSp>
        <p:nvCxnSpPr>
          <p:cNvPr id="78" name="Google Shape;78;p2"/>
          <p:cNvCxnSpPr/>
          <p:nvPr/>
        </p:nvCxnSpPr>
        <p:spPr>
          <a:xfrm>
            <a:off x="4738400" y="1428750"/>
            <a:ext cx="4405500" cy="0"/>
          </a:xfrm>
          <a:prstGeom prst="straightConnector1">
            <a:avLst/>
          </a:prstGeom>
          <a:noFill/>
          <a:ln w="9525" cap="flat" cmpd="sng">
            <a:solidFill>
              <a:srgbClr val="CCCCCC"/>
            </a:solidFill>
            <a:prstDash val="solid"/>
            <a:round/>
            <a:headEnd type="none" w="sm" len="sm"/>
            <a:tailEnd type="none" w="sm" len="sm"/>
          </a:ln>
        </p:spPr>
      </p:cxnSp>
      <p:sp>
        <p:nvSpPr>
          <p:cNvPr id="79" name="Google Shape;79;p2"/>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2</a:t>
            </a:fld>
            <a:endParaRPr/>
          </a:p>
        </p:txBody>
      </p:sp>
      <p:pic>
        <p:nvPicPr>
          <p:cNvPr id="80" name="Google Shape;80;p2" descr="Cabins on hillside near the Alps, Switzerland (Provided by Getty Images)"/>
          <p:cNvPicPr preferRelativeResize="0"/>
          <p:nvPr/>
        </p:nvPicPr>
        <p:blipFill>
          <a:blip r:embed="rId3">
            <a:alphaModFix/>
          </a:blip>
          <a:stretch>
            <a:fillRect/>
          </a:stretch>
        </p:blipFill>
        <p:spPr>
          <a:xfrm>
            <a:off x="5410899" y="0"/>
            <a:ext cx="3732976" cy="5143500"/>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89"/>
        <p:cNvGrpSpPr/>
        <p:nvPr/>
      </p:nvGrpSpPr>
      <p:grpSpPr>
        <a:xfrm>
          <a:off x="0" y="0"/>
          <a:ext cx="0" cy="0"/>
          <a:chOff x="0" y="0"/>
          <a:chExt cx="0" cy="0"/>
        </a:xfrm>
      </p:grpSpPr>
      <p:sp>
        <p:nvSpPr>
          <p:cNvPr id="190" name="Google Shape;190;p14"/>
          <p:cNvSpPr txBox="1">
            <a:spLocks noGrp="1"/>
          </p:cNvSpPr>
          <p:nvPr>
            <p:ph type="title"/>
          </p:nvPr>
        </p:nvSpPr>
        <p:spPr>
          <a:xfrm>
            <a:off x="1381249" y="896112"/>
            <a:ext cx="6355369" cy="43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a:t>Snow Detection Using Supervised Classification</a:t>
            </a:r>
            <a:endParaRPr>
              <a:highlight>
                <a:schemeClr val="accent1"/>
              </a:highlight>
            </a:endParaRPr>
          </a:p>
        </p:txBody>
      </p:sp>
      <p:grpSp>
        <p:nvGrpSpPr>
          <p:cNvPr id="192" name="Google Shape;192;p14"/>
          <p:cNvGrpSpPr/>
          <p:nvPr/>
        </p:nvGrpSpPr>
        <p:grpSpPr>
          <a:xfrm>
            <a:off x="916458" y="1019750"/>
            <a:ext cx="214625" cy="214625"/>
            <a:chOff x="2594050" y="1631825"/>
            <a:chExt cx="439625" cy="439625"/>
          </a:xfrm>
        </p:grpSpPr>
        <p:sp>
          <p:nvSpPr>
            <p:cNvPr id="193" name="Google Shape;193;p14"/>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14"/>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14"/>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14"/>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7" name="Google Shape;197;p14"/>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20</a:t>
            </a:fld>
            <a:endParaRPr/>
          </a:p>
        </p:txBody>
      </p:sp>
      <p:sp>
        <p:nvSpPr>
          <p:cNvPr id="24" name="Google Shape;195;p15">
            <a:extLst>
              <a:ext uri="{FF2B5EF4-FFF2-40B4-BE49-F238E27FC236}">
                <a16:creationId xmlns:a16="http://schemas.microsoft.com/office/drawing/2014/main" id="{FB065246-8EBF-5FBD-78C8-51F0AE456396}"/>
              </a:ext>
            </a:extLst>
          </p:cNvPr>
          <p:cNvSpPr txBox="1">
            <a:spLocks noGrp="1"/>
          </p:cNvSpPr>
          <p:nvPr>
            <p:ph type="body" idx="1"/>
          </p:nvPr>
        </p:nvSpPr>
        <p:spPr>
          <a:xfrm>
            <a:off x="596348" y="1421492"/>
            <a:ext cx="7499187" cy="3112200"/>
          </a:xfrm>
          <a:prstGeom prst="rect">
            <a:avLst/>
          </a:prstGeom>
          <a:noFill/>
          <a:ln>
            <a:noFill/>
          </a:ln>
        </p:spPr>
        <p:txBody>
          <a:bodyPr spcFirstLastPara="1" wrap="square" lIns="91425" tIns="91425" rIns="91425" bIns="91425" anchor="t" anchorCtr="0">
            <a:noAutofit/>
          </a:bodyPr>
          <a:lstStyle/>
          <a:p>
            <a:pPr lvl="0" algn="just">
              <a:buClr>
                <a:schemeClr val="accent1"/>
              </a:buClr>
            </a:pPr>
            <a:r>
              <a:rPr lang="en-US" sz="1400" dirty="0"/>
              <a:t>The classifier achieved high overall accuracy (94%) in distinguishing between snow and no-snow pixels. It performed particularly well in detecting snow-free areas (recall = 97%). While the snow class had a slightly lower recall (80%), the model still demonstrated robust performance without requiring manual thresholding</a:t>
            </a:r>
            <a:endParaRPr sz="1400" dirty="0"/>
          </a:p>
          <a:p>
            <a:pPr marL="457200" lvl="0" indent="-228600" algn="just" rtl="0">
              <a:lnSpc>
                <a:spcPct val="100000"/>
              </a:lnSpc>
              <a:spcBef>
                <a:spcPts val="600"/>
              </a:spcBef>
              <a:spcAft>
                <a:spcPts val="0"/>
              </a:spcAft>
              <a:buClr>
                <a:schemeClr val="accent1"/>
              </a:buClr>
              <a:buSzPts val="2400"/>
              <a:buNone/>
            </a:pPr>
            <a:endParaRPr sz="1400" dirty="0"/>
          </a:p>
          <a:p>
            <a:pPr marL="457200" lvl="0" indent="-228600" algn="just" rtl="0">
              <a:lnSpc>
                <a:spcPct val="100000"/>
              </a:lnSpc>
              <a:spcBef>
                <a:spcPts val="600"/>
              </a:spcBef>
              <a:spcAft>
                <a:spcPts val="0"/>
              </a:spcAft>
              <a:buClr>
                <a:schemeClr val="accent1"/>
              </a:buClr>
              <a:buSzPts val="2400"/>
              <a:buNone/>
            </a:pPr>
            <a:endParaRPr sz="1400" dirty="0"/>
          </a:p>
        </p:txBody>
      </p:sp>
      <p:graphicFrame>
        <p:nvGraphicFramePr>
          <p:cNvPr id="25" name="Google Shape;202;p15">
            <a:extLst>
              <a:ext uri="{FF2B5EF4-FFF2-40B4-BE49-F238E27FC236}">
                <a16:creationId xmlns:a16="http://schemas.microsoft.com/office/drawing/2014/main" id="{1B577824-211C-A2D8-011A-2164CF516CE3}"/>
              </a:ext>
            </a:extLst>
          </p:cNvPr>
          <p:cNvGraphicFramePr/>
          <p:nvPr>
            <p:extLst>
              <p:ext uri="{D42A27DB-BD31-4B8C-83A1-F6EECF244321}">
                <p14:modId xmlns:p14="http://schemas.microsoft.com/office/powerpoint/2010/main" val="2090037231"/>
              </p:ext>
            </p:extLst>
          </p:nvPr>
        </p:nvGraphicFramePr>
        <p:xfrm>
          <a:off x="1297941" y="2571750"/>
          <a:ext cx="6096000" cy="1112550"/>
        </p:xfrm>
        <a:graphic>
          <a:graphicData uri="http://schemas.openxmlformats.org/drawingml/2006/table">
            <a:tbl>
              <a:tblPr firstRow="1" bandRow="1">
                <a:noFill/>
              </a:tblPr>
              <a:tblGrid>
                <a:gridCol w="1219200">
                  <a:extLst>
                    <a:ext uri="{9D8B030D-6E8A-4147-A177-3AD203B41FA5}">
                      <a16:colId xmlns:a16="http://schemas.microsoft.com/office/drawing/2014/main" val="20000"/>
                    </a:ext>
                  </a:extLst>
                </a:gridCol>
                <a:gridCol w="1219200">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219200">
                  <a:extLst>
                    <a:ext uri="{9D8B030D-6E8A-4147-A177-3AD203B41FA5}">
                      <a16:colId xmlns:a16="http://schemas.microsoft.com/office/drawing/2014/main" val="20004"/>
                    </a:ext>
                  </a:extLst>
                </a:gridCol>
              </a:tblGrid>
              <a:tr h="370850">
                <a:tc>
                  <a:txBody>
                    <a:bodyPr/>
                    <a:lstStyle/>
                    <a:p>
                      <a:pPr marL="0" marR="0" lvl="0" indent="0" algn="l" rtl="0">
                        <a:lnSpc>
                          <a:spcPct val="100000"/>
                        </a:lnSpc>
                        <a:spcBef>
                          <a:spcPts val="0"/>
                        </a:spcBef>
                        <a:spcAft>
                          <a:spcPts val="0"/>
                        </a:spcAft>
                        <a:buNone/>
                      </a:pPr>
                      <a:endParaRPr sz="1400" b="0" i="0" u="none" strike="noStrike" cap="none" dirty="0">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 sz="1400" b="1" i="0" u="none" strike="noStrike" cap="none">
                          <a:solidFill>
                            <a:schemeClr val="dk1"/>
                          </a:solidFill>
                          <a:latin typeface="Quattrocento Sans"/>
                          <a:sym typeface="Quattrocento Sans"/>
                        </a:rPr>
                        <a:t>Precision</a:t>
                      </a:r>
                      <a:endParaRPr sz="1400" b="1" i="0" u="none" strike="noStrike" cap="none">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 sz="1400" b="1" i="0" u="none" strike="noStrike" cap="none">
                          <a:solidFill>
                            <a:schemeClr val="dk1"/>
                          </a:solidFill>
                          <a:latin typeface="Quattrocento Sans"/>
                          <a:sym typeface="Quattrocento Sans"/>
                        </a:rPr>
                        <a:t>Recall</a:t>
                      </a:r>
                      <a:endParaRPr sz="1400" b="1" i="0" u="none" strike="noStrike" cap="none">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 sz="1400" b="1" i="0" u="none" strike="noStrike" cap="none">
                          <a:solidFill>
                            <a:schemeClr val="dk1"/>
                          </a:solidFill>
                          <a:latin typeface="Quattrocento Sans"/>
                          <a:sym typeface="Quattrocento Sans"/>
                        </a:rPr>
                        <a:t>F1- Score</a:t>
                      </a:r>
                      <a:endParaRPr sz="1400" b="1" i="0" u="none" strike="noStrike" cap="none">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 sz="1400" b="1" i="0" u="none" strike="noStrike" cap="none" dirty="0">
                          <a:solidFill>
                            <a:schemeClr val="dk1"/>
                          </a:solidFill>
                          <a:latin typeface="Quattrocento Sans"/>
                          <a:sym typeface="Quattrocento Sans"/>
                        </a:rPr>
                        <a:t>Support</a:t>
                      </a:r>
                      <a:endParaRPr sz="1400" b="1" i="0" u="none" strike="noStrike" cap="none" dirty="0">
                        <a:solidFill>
                          <a:schemeClr val="dk1"/>
                        </a:solidFill>
                        <a:latin typeface="Quattrocento Sans"/>
                        <a:sym typeface="Quattrocento Sans"/>
                      </a:endParaRPr>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None/>
                      </a:pPr>
                      <a:r>
                        <a:rPr lang="en" sz="1400" b="1" i="0" u="none" strike="noStrike" cap="none" dirty="0">
                          <a:solidFill>
                            <a:schemeClr val="dk1"/>
                          </a:solidFill>
                          <a:latin typeface="Quattrocento Sans"/>
                          <a:sym typeface="Quattrocento Sans"/>
                        </a:rPr>
                        <a:t>No Snow(0)</a:t>
                      </a:r>
                      <a:endParaRPr sz="1400" b="1" i="0" u="none" strike="noStrike" cap="none" dirty="0">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 sz="1400" b="0" i="0" u="none" strike="noStrike" cap="none" dirty="0">
                          <a:solidFill>
                            <a:schemeClr val="dk1"/>
                          </a:solidFill>
                          <a:latin typeface="Quattrocento Sans"/>
                          <a:sym typeface="Quattrocento Sans"/>
                        </a:rPr>
                        <a:t>0.95</a:t>
                      </a:r>
                      <a:endParaRPr sz="1400" b="0" i="0" u="none" strike="noStrike" cap="none" dirty="0">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 sz="1400" b="0" i="0" u="none" strike="noStrike" cap="none" dirty="0">
                          <a:solidFill>
                            <a:schemeClr val="dk1"/>
                          </a:solidFill>
                          <a:latin typeface="Quattrocento Sans"/>
                          <a:sym typeface="Quattrocento Sans"/>
                        </a:rPr>
                        <a:t>0.97</a:t>
                      </a:r>
                      <a:endParaRPr sz="1400" b="0" i="0" u="none" strike="noStrike" cap="none" dirty="0">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 sz="1400" b="0" i="0" u="none" strike="noStrike" cap="none" dirty="0">
                          <a:solidFill>
                            <a:schemeClr val="dk1"/>
                          </a:solidFill>
                          <a:latin typeface="Quattrocento Sans"/>
                          <a:sym typeface="Quattrocento Sans"/>
                        </a:rPr>
                        <a:t>0.96</a:t>
                      </a:r>
                      <a:endParaRPr sz="1400" b="0" i="0" u="none" strike="noStrike" cap="none" dirty="0">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US" sz="1400" b="0" i="0" u="none" strike="noStrike" cap="none" dirty="0">
                          <a:solidFill>
                            <a:schemeClr val="dk1"/>
                          </a:solidFill>
                          <a:latin typeface="Quattrocento Sans"/>
                          <a:ea typeface="Arial"/>
                          <a:cs typeface="Arial"/>
                          <a:sym typeface="Arial"/>
                        </a:rPr>
                        <a:t>4897358</a:t>
                      </a:r>
                      <a:endParaRPr sz="1400" b="0" i="0" u="none" strike="noStrike" cap="none" dirty="0">
                        <a:solidFill>
                          <a:schemeClr val="dk1"/>
                        </a:solidFill>
                        <a:latin typeface="Quattrocento Sans"/>
                        <a:sym typeface="Quattrocento Sans"/>
                      </a:endParaRPr>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None/>
                      </a:pPr>
                      <a:r>
                        <a:rPr lang="en" sz="1400" b="1" i="0" u="none" strike="noStrike" cap="none" dirty="0">
                          <a:solidFill>
                            <a:schemeClr val="dk1"/>
                          </a:solidFill>
                          <a:latin typeface="Quattrocento Sans"/>
                          <a:sym typeface="Quattrocento Sans"/>
                        </a:rPr>
                        <a:t>Snow(1)</a:t>
                      </a:r>
                      <a:endParaRPr sz="1400" b="1" i="0" u="none" strike="noStrike" cap="none" dirty="0">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 sz="1400" b="0" i="0" u="none" strike="noStrike" cap="none" dirty="0">
                          <a:solidFill>
                            <a:schemeClr val="dk1"/>
                          </a:solidFill>
                          <a:latin typeface="Quattrocento Sans"/>
                          <a:sym typeface="Quattrocento Sans"/>
                        </a:rPr>
                        <a:t>0.87</a:t>
                      </a:r>
                      <a:endParaRPr sz="1400" b="0" i="0" u="none" strike="noStrike" cap="none" dirty="0">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 sz="1400" b="0" i="0" u="none" strike="noStrike" cap="none" dirty="0">
                          <a:solidFill>
                            <a:schemeClr val="dk1"/>
                          </a:solidFill>
                          <a:latin typeface="Quattrocento Sans"/>
                          <a:sym typeface="Quattrocento Sans"/>
                        </a:rPr>
                        <a:t>0.80</a:t>
                      </a:r>
                      <a:endParaRPr sz="1400" b="0" i="0" u="none" strike="noStrike" cap="none" dirty="0">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 sz="1400" b="0" i="0" u="none" strike="noStrike" cap="none" dirty="0">
                          <a:solidFill>
                            <a:schemeClr val="dk1"/>
                          </a:solidFill>
                          <a:latin typeface="Quattrocento Sans"/>
                          <a:sym typeface="Quattrocento Sans"/>
                        </a:rPr>
                        <a:t>0.83</a:t>
                      </a:r>
                      <a:endParaRPr sz="1400" b="0" i="0" u="none" strike="noStrike" cap="none" dirty="0">
                        <a:solidFill>
                          <a:schemeClr val="dk1"/>
                        </a:solidFill>
                        <a:latin typeface="Quattrocento Sans"/>
                        <a:sym typeface="Quattrocento Sans"/>
                      </a:endParaRPr>
                    </a:p>
                  </a:txBody>
                  <a:tcPr marL="91450" marR="91450" marT="45725" marB="45725"/>
                </a:tc>
                <a:tc>
                  <a:txBody>
                    <a:bodyPr/>
                    <a:lstStyle/>
                    <a:p>
                      <a:pPr marL="0" marR="0" lvl="0" indent="0" algn="l" rtl="0">
                        <a:lnSpc>
                          <a:spcPct val="100000"/>
                        </a:lnSpc>
                        <a:spcBef>
                          <a:spcPts val="0"/>
                        </a:spcBef>
                        <a:spcAft>
                          <a:spcPts val="0"/>
                        </a:spcAft>
                        <a:buNone/>
                      </a:pPr>
                      <a:r>
                        <a:rPr lang="en-US" sz="1400" b="0" i="0" u="none" strike="noStrike" cap="none" dirty="0">
                          <a:solidFill>
                            <a:schemeClr val="dk1"/>
                          </a:solidFill>
                          <a:latin typeface="Quattrocento Sans"/>
                          <a:ea typeface="Arial"/>
                          <a:cs typeface="Arial"/>
                          <a:sym typeface="Arial"/>
                        </a:rPr>
                        <a:t>1161704</a:t>
                      </a:r>
                      <a:endParaRPr sz="1400" b="0" i="0" u="none" strike="noStrike" cap="none" dirty="0">
                        <a:solidFill>
                          <a:schemeClr val="dk1"/>
                        </a:solidFill>
                        <a:latin typeface="Quattrocento Sans"/>
                        <a:sym typeface="Quattrocento Sans"/>
                      </a:endParaRPr>
                    </a:p>
                  </a:txBody>
                  <a:tcPr marL="91450" marR="91450" marT="45725" marB="45725"/>
                </a:tc>
                <a:extLst>
                  <a:ext uri="{0D108BD9-81ED-4DB2-BD59-A6C34878D82A}">
                    <a16:rowId xmlns:a16="http://schemas.microsoft.com/office/drawing/2014/main" val="10002"/>
                  </a:ext>
                </a:extLst>
              </a:tr>
            </a:tbl>
          </a:graphicData>
        </a:graphic>
      </p:graphicFrame>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87CA13D-BDFA-F104-ADB9-71869BD932E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a:p>
        </p:txBody>
      </p:sp>
      <p:sp>
        <p:nvSpPr>
          <p:cNvPr id="5" name="Title 1">
            <a:extLst>
              <a:ext uri="{FF2B5EF4-FFF2-40B4-BE49-F238E27FC236}">
                <a16:creationId xmlns:a16="http://schemas.microsoft.com/office/drawing/2014/main" id="{364E6145-BD8B-69F6-D4ED-B5A0F8EFECA8}"/>
              </a:ext>
            </a:extLst>
          </p:cNvPr>
          <p:cNvSpPr>
            <a:spLocks noGrp="1"/>
          </p:cNvSpPr>
          <p:nvPr>
            <p:ph type="title"/>
          </p:nvPr>
        </p:nvSpPr>
        <p:spPr>
          <a:xfrm>
            <a:off x="1381250" y="896112"/>
            <a:ext cx="5838534" cy="435600"/>
          </a:xfrm>
        </p:spPr>
        <p:txBody>
          <a:bodyPr/>
          <a:lstStyle/>
          <a:p>
            <a:r>
              <a:rPr lang="en-US" dirty="0"/>
              <a:t>Agreement Metrics: Snow Product vs MODIS</a:t>
            </a:r>
          </a:p>
        </p:txBody>
      </p:sp>
      <p:sp>
        <p:nvSpPr>
          <p:cNvPr id="6" name="Text Placeholder 2">
            <a:extLst>
              <a:ext uri="{FF2B5EF4-FFF2-40B4-BE49-F238E27FC236}">
                <a16:creationId xmlns:a16="http://schemas.microsoft.com/office/drawing/2014/main" id="{14EC0497-A354-5717-F93E-B303BC2BB2FC}"/>
              </a:ext>
            </a:extLst>
          </p:cNvPr>
          <p:cNvSpPr>
            <a:spLocks noGrp="1"/>
          </p:cNvSpPr>
          <p:nvPr>
            <p:ph type="body" idx="1"/>
          </p:nvPr>
        </p:nvSpPr>
        <p:spPr>
          <a:xfrm>
            <a:off x="715617" y="1616470"/>
            <a:ext cx="7475333" cy="3112200"/>
          </a:xfrm>
        </p:spPr>
        <p:txBody>
          <a:bodyPr/>
          <a:lstStyle/>
          <a:p>
            <a:r>
              <a:rPr lang="en-US" sz="1400" dirty="0"/>
              <a:t>To assess the standalone performance of each snow cover product, we conducted a direct comparison between each product (GFSC, Sentinel-2, Sentinel-3) and the MODIS reference layer.</a:t>
            </a:r>
            <a:br>
              <a:rPr lang="en-US" sz="1400" dirty="0"/>
            </a:br>
            <a:r>
              <a:rPr lang="en-US" sz="1400" dirty="0"/>
              <a:t>For each product, we masked invalid pixels and computed key classification metrics — accuracy, precision, recall, and F1-score — using MODIS as ground truth.</a:t>
            </a:r>
            <a:br>
              <a:rPr lang="en-US" sz="1400" dirty="0"/>
            </a:br>
            <a:r>
              <a:rPr lang="en-US" sz="1400" dirty="0"/>
              <a:t>This step helped us understand how well each source performs independently, and confirmed the added value of combining them in the classifier.</a:t>
            </a:r>
            <a:r>
              <a:rPr lang="en-US" sz="1400" b="1" dirty="0"/>
              <a:t>.</a:t>
            </a:r>
          </a:p>
          <a:p>
            <a:pPr marL="76200" indent="0">
              <a:buNone/>
            </a:pPr>
            <a:endParaRPr lang="en-US" sz="1200" dirty="0"/>
          </a:p>
        </p:txBody>
      </p:sp>
      <p:sp>
        <p:nvSpPr>
          <p:cNvPr id="7" name="Slide Number Placeholder 3">
            <a:extLst>
              <a:ext uri="{FF2B5EF4-FFF2-40B4-BE49-F238E27FC236}">
                <a16:creationId xmlns:a16="http://schemas.microsoft.com/office/drawing/2014/main" id="{0B953BE7-B741-B337-D276-4DE250124BF7}"/>
              </a:ext>
            </a:extLst>
          </p:cNvPr>
          <p:cNvSpPr txBox="1">
            <a:spLocks/>
          </p:cNvSpPr>
          <p:nvPr/>
        </p:nvSpPr>
        <p:spPr>
          <a:xfrm>
            <a:off x="8543227" y="4749851"/>
            <a:ext cx="548700"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rgbClr val="1D1D1B"/>
                </a:solidFill>
                <a:latin typeface="Lora"/>
                <a:ea typeface="Lora"/>
                <a:cs typeface="Lora"/>
                <a:sym typeface="Lora"/>
              </a:defRPr>
            </a:lvl9pPr>
          </a:lstStyle>
          <a:p>
            <a:fld id="{00000000-1234-1234-1234-123412341234}" type="slidenum">
              <a:rPr lang="en" smtClean="0"/>
              <a:pPr/>
              <a:t>21</a:t>
            </a:fld>
            <a:endParaRPr lang="en"/>
          </a:p>
        </p:txBody>
      </p:sp>
      <p:graphicFrame>
        <p:nvGraphicFramePr>
          <p:cNvPr id="8" name="Table 7">
            <a:extLst>
              <a:ext uri="{FF2B5EF4-FFF2-40B4-BE49-F238E27FC236}">
                <a16:creationId xmlns:a16="http://schemas.microsoft.com/office/drawing/2014/main" id="{25A2FE27-FD01-18E4-67E8-B8FBA38B07BD}"/>
              </a:ext>
            </a:extLst>
          </p:cNvPr>
          <p:cNvGraphicFramePr>
            <a:graphicFrameLocks noGrp="1"/>
          </p:cNvGraphicFramePr>
          <p:nvPr>
            <p:extLst>
              <p:ext uri="{D42A27DB-BD31-4B8C-83A1-F6EECF244321}">
                <p14:modId xmlns:p14="http://schemas.microsoft.com/office/powerpoint/2010/main" val="1617320117"/>
              </p:ext>
            </p:extLst>
          </p:nvPr>
        </p:nvGraphicFramePr>
        <p:xfrm>
          <a:off x="1828801" y="3534753"/>
          <a:ext cx="6162260" cy="1425270"/>
        </p:xfrm>
        <a:graphic>
          <a:graphicData uri="http://schemas.openxmlformats.org/drawingml/2006/table">
            <a:tbl>
              <a:tblPr firstRow="1" bandRow="1"/>
              <a:tblGrid>
                <a:gridCol w="1232452">
                  <a:extLst>
                    <a:ext uri="{9D8B030D-6E8A-4147-A177-3AD203B41FA5}">
                      <a16:colId xmlns:a16="http://schemas.microsoft.com/office/drawing/2014/main" val="3712374629"/>
                    </a:ext>
                  </a:extLst>
                </a:gridCol>
                <a:gridCol w="1232452">
                  <a:extLst>
                    <a:ext uri="{9D8B030D-6E8A-4147-A177-3AD203B41FA5}">
                      <a16:colId xmlns:a16="http://schemas.microsoft.com/office/drawing/2014/main" val="959045395"/>
                    </a:ext>
                  </a:extLst>
                </a:gridCol>
                <a:gridCol w="1232452">
                  <a:extLst>
                    <a:ext uri="{9D8B030D-6E8A-4147-A177-3AD203B41FA5}">
                      <a16:colId xmlns:a16="http://schemas.microsoft.com/office/drawing/2014/main" val="3126573062"/>
                    </a:ext>
                  </a:extLst>
                </a:gridCol>
                <a:gridCol w="1232452">
                  <a:extLst>
                    <a:ext uri="{9D8B030D-6E8A-4147-A177-3AD203B41FA5}">
                      <a16:colId xmlns:a16="http://schemas.microsoft.com/office/drawing/2014/main" val="2842044363"/>
                    </a:ext>
                  </a:extLst>
                </a:gridCol>
                <a:gridCol w="1232452">
                  <a:extLst>
                    <a:ext uri="{9D8B030D-6E8A-4147-A177-3AD203B41FA5}">
                      <a16:colId xmlns:a16="http://schemas.microsoft.com/office/drawing/2014/main" val="659683073"/>
                    </a:ext>
                  </a:extLst>
                </a:gridCol>
              </a:tblGrid>
              <a:tr h="372920">
                <a:tc>
                  <a:txBody>
                    <a:bodyPr/>
                    <a:lstStyle/>
                    <a:p>
                      <a:r>
                        <a:rPr lang="en-US" sz="1400" b="1" i="0" u="none" strike="noStrike" cap="none" dirty="0">
                          <a:solidFill>
                            <a:schemeClr val="dk1"/>
                          </a:solidFill>
                          <a:latin typeface="Quattrocento Sans"/>
                          <a:sym typeface="Quattrocento Sans"/>
                        </a:rPr>
                        <a:t>Product</a:t>
                      </a:r>
                    </a:p>
                  </a:txBody>
                  <a:tcPr/>
                </a:tc>
                <a:tc>
                  <a:txBody>
                    <a:bodyPr/>
                    <a:lstStyle/>
                    <a:p>
                      <a:r>
                        <a:rPr lang="en-US" sz="1400" b="1" i="0" u="none" strike="noStrike" cap="none" dirty="0">
                          <a:solidFill>
                            <a:schemeClr val="dk1"/>
                          </a:solidFill>
                          <a:latin typeface="Quattrocento Sans"/>
                          <a:sym typeface="Quattrocento Sans"/>
                        </a:rPr>
                        <a:t>Precision</a:t>
                      </a:r>
                    </a:p>
                  </a:txBody>
                  <a:tcPr/>
                </a:tc>
                <a:tc>
                  <a:txBody>
                    <a:bodyPr/>
                    <a:lstStyle/>
                    <a:p>
                      <a:r>
                        <a:rPr lang="en-US" sz="1400" b="1" i="0" u="none" strike="noStrike" cap="none" dirty="0">
                          <a:solidFill>
                            <a:schemeClr val="dk1"/>
                          </a:solidFill>
                          <a:latin typeface="Quattrocento Sans"/>
                          <a:sym typeface="Quattrocento Sans"/>
                        </a:rPr>
                        <a:t>Recall</a:t>
                      </a:r>
                    </a:p>
                  </a:txBody>
                  <a:tcPr/>
                </a:tc>
                <a:tc>
                  <a:txBody>
                    <a:bodyPr/>
                    <a:lstStyle/>
                    <a:p>
                      <a:r>
                        <a:rPr lang="en-US" sz="1400" b="1" i="0" u="none" strike="noStrike" cap="none" dirty="0">
                          <a:solidFill>
                            <a:schemeClr val="dk1"/>
                          </a:solidFill>
                          <a:latin typeface="Quattrocento Sans"/>
                          <a:sym typeface="Quattrocento Sans"/>
                        </a:rPr>
                        <a:t>F1-Score</a:t>
                      </a:r>
                    </a:p>
                  </a:txBody>
                  <a:tcPr/>
                </a:tc>
                <a:tc>
                  <a:txBody>
                    <a:bodyPr/>
                    <a:lstStyle/>
                    <a:p>
                      <a:r>
                        <a:rPr lang="en-US" sz="1400" b="1" i="0" u="none" strike="noStrike" cap="none" dirty="0">
                          <a:solidFill>
                            <a:schemeClr val="dk1"/>
                          </a:solidFill>
                          <a:latin typeface="Quattrocento Sans"/>
                          <a:sym typeface="Quattrocento Sans"/>
                        </a:rPr>
                        <a:t>Accuracy</a:t>
                      </a:r>
                    </a:p>
                  </a:txBody>
                  <a:tcPr/>
                </a:tc>
                <a:extLst>
                  <a:ext uri="{0D108BD9-81ED-4DB2-BD59-A6C34878D82A}">
                    <a16:rowId xmlns:a16="http://schemas.microsoft.com/office/drawing/2014/main" val="2529152794"/>
                  </a:ext>
                </a:extLst>
              </a:tr>
              <a:tr h="372920">
                <a:tc>
                  <a:txBody>
                    <a:bodyPr/>
                    <a:lstStyle/>
                    <a:p>
                      <a:r>
                        <a:rPr lang="en-US" sz="1400" b="1" i="0" u="none" strike="noStrike" cap="none" dirty="0">
                          <a:solidFill>
                            <a:schemeClr val="dk1"/>
                          </a:solidFill>
                          <a:latin typeface="Quattrocento Sans"/>
                          <a:sym typeface="Quattrocento Sans"/>
                        </a:rPr>
                        <a:t>GFSC</a:t>
                      </a:r>
                    </a:p>
                  </a:txBody>
                  <a:tcPr/>
                </a:tc>
                <a:tc>
                  <a:txBody>
                    <a:bodyPr/>
                    <a:lstStyle/>
                    <a:p>
                      <a:r>
                        <a:rPr lang="en-US" sz="1400" b="0" i="0" u="none" strike="noStrike" cap="none" dirty="0">
                          <a:solidFill>
                            <a:schemeClr val="dk1"/>
                          </a:solidFill>
                          <a:latin typeface="Quattrocento Sans"/>
                          <a:sym typeface="Quattrocento Sans"/>
                        </a:rPr>
                        <a:t>0.96</a:t>
                      </a:r>
                    </a:p>
                  </a:txBody>
                  <a:tcPr/>
                </a:tc>
                <a:tc>
                  <a:txBody>
                    <a:bodyPr/>
                    <a:lstStyle/>
                    <a:p>
                      <a:r>
                        <a:rPr lang="en-US" sz="1400" b="0" i="0" u="none" strike="noStrike" cap="none" dirty="0">
                          <a:solidFill>
                            <a:schemeClr val="dk1"/>
                          </a:solidFill>
                          <a:latin typeface="Quattrocento Sans"/>
                          <a:sym typeface="Quattrocento Sans"/>
                        </a:rPr>
                        <a:t>0.52</a:t>
                      </a:r>
                    </a:p>
                  </a:txBody>
                  <a:tcPr/>
                </a:tc>
                <a:tc>
                  <a:txBody>
                    <a:bodyPr/>
                    <a:lstStyle/>
                    <a:p>
                      <a:r>
                        <a:rPr lang="en-US" sz="1400" b="0" i="0" u="none" strike="noStrike" cap="none" dirty="0">
                          <a:solidFill>
                            <a:schemeClr val="dk1"/>
                          </a:solidFill>
                          <a:latin typeface="Quattrocento Sans"/>
                          <a:sym typeface="Quattrocento Sans"/>
                        </a:rPr>
                        <a:t>0.67</a:t>
                      </a:r>
                    </a:p>
                  </a:txBody>
                  <a:tcPr/>
                </a:tc>
                <a:tc>
                  <a:txBody>
                    <a:bodyPr/>
                    <a:lstStyle/>
                    <a:p>
                      <a:r>
                        <a:rPr lang="en-US" sz="1400" b="0" i="0" u="none" strike="noStrike" cap="none" dirty="0">
                          <a:solidFill>
                            <a:schemeClr val="dk1"/>
                          </a:solidFill>
                          <a:latin typeface="Quattrocento Sans"/>
                          <a:sym typeface="Quattrocento Sans"/>
                        </a:rPr>
                        <a:t>0.9036</a:t>
                      </a:r>
                    </a:p>
                  </a:txBody>
                  <a:tcPr/>
                </a:tc>
                <a:extLst>
                  <a:ext uri="{0D108BD9-81ED-4DB2-BD59-A6C34878D82A}">
                    <a16:rowId xmlns:a16="http://schemas.microsoft.com/office/drawing/2014/main" val="1424611622"/>
                  </a:ext>
                </a:extLst>
              </a:tr>
              <a:tr h="372920">
                <a:tc>
                  <a:txBody>
                    <a:bodyPr/>
                    <a:lstStyle/>
                    <a:p>
                      <a:r>
                        <a:rPr lang="en-US" sz="1400" b="1" i="0" u="none" strike="noStrike" cap="none" dirty="0">
                          <a:solidFill>
                            <a:schemeClr val="dk1"/>
                          </a:solidFill>
                          <a:latin typeface="Quattrocento Sans"/>
                          <a:sym typeface="Quattrocento Sans"/>
                        </a:rPr>
                        <a:t>S2</a:t>
                      </a:r>
                    </a:p>
                  </a:txBody>
                  <a:tcPr/>
                </a:tc>
                <a:tc>
                  <a:txBody>
                    <a:bodyPr/>
                    <a:lstStyle/>
                    <a:p>
                      <a:r>
                        <a:rPr lang="en-US" sz="1400" b="0" i="0" u="none" strike="noStrike" cap="none" dirty="0">
                          <a:solidFill>
                            <a:schemeClr val="dk1"/>
                          </a:solidFill>
                          <a:latin typeface="Quattrocento Sans"/>
                          <a:sym typeface="Quattrocento Sans"/>
                        </a:rPr>
                        <a:t>0.94</a:t>
                      </a:r>
                    </a:p>
                  </a:txBody>
                  <a:tcPr/>
                </a:tc>
                <a:tc>
                  <a:txBody>
                    <a:bodyPr/>
                    <a:lstStyle/>
                    <a:p>
                      <a:r>
                        <a:rPr lang="en-US" sz="1400" b="0" i="0" u="none" strike="noStrike" cap="none" dirty="0">
                          <a:solidFill>
                            <a:schemeClr val="dk1"/>
                          </a:solidFill>
                          <a:latin typeface="Quattrocento Sans"/>
                          <a:sym typeface="Quattrocento Sans"/>
                        </a:rPr>
                        <a:t>0.58</a:t>
                      </a:r>
                    </a:p>
                  </a:txBody>
                  <a:tcPr/>
                </a:tc>
                <a:tc>
                  <a:txBody>
                    <a:bodyPr/>
                    <a:lstStyle/>
                    <a:p>
                      <a:r>
                        <a:rPr lang="en-US" sz="1400" b="0" i="0" u="none" strike="noStrike" cap="none" dirty="0">
                          <a:solidFill>
                            <a:schemeClr val="dk1"/>
                          </a:solidFill>
                          <a:latin typeface="Quattrocento Sans"/>
                          <a:sym typeface="Quattrocento Sans"/>
                        </a:rPr>
                        <a:t>0.72</a:t>
                      </a:r>
                    </a:p>
                  </a:txBody>
                  <a:tcPr/>
                </a:tc>
                <a:tc>
                  <a:txBody>
                    <a:bodyPr/>
                    <a:lstStyle/>
                    <a:p>
                      <a:r>
                        <a:rPr lang="en-US" sz="1400" b="0" i="0" u="none" strike="noStrike" cap="none" dirty="0">
                          <a:solidFill>
                            <a:schemeClr val="dk1"/>
                          </a:solidFill>
                          <a:latin typeface="Quattrocento Sans"/>
                          <a:sym typeface="Quattrocento Sans"/>
                        </a:rPr>
                        <a:t>0.8947</a:t>
                      </a:r>
                    </a:p>
                  </a:txBody>
                  <a:tcPr/>
                </a:tc>
                <a:extLst>
                  <a:ext uri="{0D108BD9-81ED-4DB2-BD59-A6C34878D82A}">
                    <a16:rowId xmlns:a16="http://schemas.microsoft.com/office/drawing/2014/main" val="1749798293"/>
                  </a:ext>
                </a:extLst>
              </a:tr>
              <a:tr h="306510">
                <a:tc>
                  <a:txBody>
                    <a:bodyPr/>
                    <a:lstStyle/>
                    <a:p>
                      <a:r>
                        <a:rPr lang="en-US" sz="1400" b="1" i="0" u="none" strike="noStrike" cap="none" dirty="0">
                          <a:solidFill>
                            <a:schemeClr val="dk1"/>
                          </a:solidFill>
                          <a:latin typeface="Quattrocento Sans"/>
                          <a:sym typeface="Quattrocento Sans"/>
                        </a:rPr>
                        <a:t>S3</a:t>
                      </a:r>
                    </a:p>
                  </a:txBody>
                  <a:tcPr/>
                </a:tc>
                <a:tc>
                  <a:txBody>
                    <a:bodyPr/>
                    <a:lstStyle/>
                    <a:p>
                      <a:r>
                        <a:rPr lang="en-US" sz="1400" b="0" i="0" u="none" strike="noStrike" cap="none" dirty="0">
                          <a:solidFill>
                            <a:schemeClr val="dk1"/>
                          </a:solidFill>
                          <a:latin typeface="Quattrocento Sans"/>
                          <a:sym typeface="Quattrocento Sans"/>
                        </a:rPr>
                        <a:t>0.88</a:t>
                      </a:r>
                    </a:p>
                  </a:txBody>
                  <a:tcPr/>
                </a:tc>
                <a:tc>
                  <a:txBody>
                    <a:bodyPr/>
                    <a:lstStyle/>
                    <a:p>
                      <a:r>
                        <a:rPr lang="en-US" sz="1400" b="0" i="0" u="none" strike="noStrike" cap="none" dirty="0">
                          <a:solidFill>
                            <a:schemeClr val="dk1"/>
                          </a:solidFill>
                          <a:latin typeface="Quattrocento Sans"/>
                          <a:sym typeface="Quattrocento Sans"/>
                        </a:rPr>
                        <a:t>0.62</a:t>
                      </a:r>
                    </a:p>
                  </a:txBody>
                  <a:tcPr/>
                </a:tc>
                <a:tc>
                  <a:txBody>
                    <a:bodyPr/>
                    <a:lstStyle/>
                    <a:p>
                      <a:r>
                        <a:rPr lang="en-US" sz="1400" b="0" i="0" u="none" strike="noStrike" cap="none" dirty="0">
                          <a:solidFill>
                            <a:schemeClr val="dk1"/>
                          </a:solidFill>
                          <a:latin typeface="Quattrocento Sans"/>
                          <a:sym typeface="Quattrocento Sans"/>
                        </a:rPr>
                        <a:t>0.73</a:t>
                      </a:r>
                    </a:p>
                  </a:txBody>
                  <a:tcPr/>
                </a:tc>
                <a:tc>
                  <a:txBody>
                    <a:bodyPr/>
                    <a:lstStyle/>
                    <a:p>
                      <a:r>
                        <a:rPr lang="en-US" sz="1400" b="0" i="0" u="none" strike="noStrike" cap="none" dirty="0">
                          <a:solidFill>
                            <a:schemeClr val="dk1"/>
                          </a:solidFill>
                          <a:latin typeface="Quattrocento Sans"/>
                          <a:sym typeface="Quattrocento Sans"/>
                        </a:rPr>
                        <a:t>0.8926</a:t>
                      </a:r>
                    </a:p>
                  </a:txBody>
                  <a:tcPr/>
                </a:tc>
                <a:extLst>
                  <a:ext uri="{0D108BD9-81ED-4DB2-BD59-A6C34878D82A}">
                    <a16:rowId xmlns:a16="http://schemas.microsoft.com/office/drawing/2014/main" val="366738584"/>
                  </a:ext>
                </a:extLst>
              </a:tr>
            </a:tbl>
          </a:graphicData>
        </a:graphic>
      </p:graphicFrame>
    </p:spTree>
    <p:extLst>
      <p:ext uri="{BB962C8B-B14F-4D97-AF65-F5344CB8AC3E}">
        <p14:creationId xmlns:p14="http://schemas.microsoft.com/office/powerpoint/2010/main" val="28196732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14"/>
        <p:cNvGrpSpPr/>
        <p:nvPr/>
      </p:nvGrpSpPr>
      <p:grpSpPr>
        <a:xfrm>
          <a:off x="0" y="0"/>
          <a:ext cx="0" cy="0"/>
          <a:chOff x="0" y="0"/>
          <a:chExt cx="0" cy="0"/>
        </a:xfrm>
      </p:grpSpPr>
      <p:sp>
        <p:nvSpPr>
          <p:cNvPr id="215" name="Google Shape;215;p16"/>
          <p:cNvSpPr txBox="1">
            <a:spLocks noGrp="1"/>
          </p:cNvSpPr>
          <p:nvPr>
            <p:ph type="title"/>
          </p:nvPr>
        </p:nvSpPr>
        <p:spPr>
          <a:xfrm>
            <a:off x="1381249" y="896112"/>
            <a:ext cx="6355369" cy="43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a:highlight>
                  <a:schemeClr val="accent1"/>
                </a:highlight>
              </a:rPr>
              <a:t>Let It Snow!</a:t>
            </a:r>
            <a:endParaRPr>
              <a:highlight>
                <a:schemeClr val="accent1"/>
              </a:highlight>
            </a:endParaRPr>
          </a:p>
        </p:txBody>
      </p:sp>
      <p:sp>
        <p:nvSpPr>
          <p:cNvPr id="216" name="Google Shape;216;p16"/>
          <p:cNvSpPr txBox="1">
            <a:spLocks noGrp="1"/>
          </p:cNvSpPr>
          <p:nvPr>
            <p:ph type="body" idx="1"/>
          </p:nvPr>
        </p:nvSpPr>
        <p:spPr>
          <a:xfrm>
            <a:off x="596348" y="1421492"/>
            <a:ext cx="7499187" cy="3112200"/>
          </a:xfrm>
          <a:prstGeom prst="rect">
            <a:avLst/>
          </a:prstGeom>
          <a:noFill/>
          <a:ln>
            <a:noFill/>
          </a:ln>
        </p:spPr>
        <p:txBody>
          <a:bodyPr spcFirstLastPara="1" wrap="square" lIns="91425" tIns="91425" rIns="91425" bIns="91425" anchor="t" anchorCtr="0">
            <a:noAutofit/>
          </a:bodyPr>
          <a:lstStyle/>
          <a:p>
            <a:pPr lvl="0" algn="just">
              <a:buClr>
                <a:schemeClr val="accent1"/>
              </a:buClr>
            </a:pPr>
            <a:r>
              <a:rPr lang="en-US" sz="1200" dirty="0"/>
              <a:t>The LIS method uses rule-based logic to classify each pixel as snow or no-snow.</a:t>
            </a:r>
          </a:p>
          <a:p>
            <a:pPr lvl="0" algn="just">
              <a:buClr>
                <a:schemeClr val="accent1"/>
              </a:buClr>
            </a:pPr>
            <a:r>
              <a:rPr lang="en-US" sz="1200" dirty="0"/>
              <a:t>Classification is based on spectral indices, primarily NDSI and NDVI thresholds.</a:t>
            </a:r>
          </a:p>
          <a:p>
            <a:pPr lvl="0" algn="just">
              <a:buClr>
                <a:schemeClr val="accent1"/>
              </a:buClr>
            </a:pPr>
            <a:r>
              <a:rPr lang="en-US" sz="1200" dirty="0"/>
              <a:t>The logic is applied in multiple stages to improve accuracy:</a:t>
            </a:r>
          </a:p>
          <a:p>
            <a:pPr marL="76200" lvl="0" indent="0" algn="just">
              <a:buClr>
                <a:schemeClr val="accent1"/>
              </a:buClr>
              <a:buNone/>
            </a:pPr>
            <a:r>
              <a:rPr lang="en-US" sz="1200" dirty="0"/>
              <a:t>              - Initial classification based on index thresholds.</a:t>
            </a:r>
          </a:p>
          <a:p>
            <a:pPr marL="76200" lvl="0" indent="0" algn="just">
              <a:buClr>
                <a:schemeClr val="accent1"/>
              </a:buClr>
              <a:buNone/>
            </a:pPr>
            <a:r>
              <a:rPr lang="en-US" sz="1200" dirty="0"/>
              <a:t>              - Slope correction using a Digital Elevation Model (DEM) to remove false positives on steep terrain.</a:t>
            </a:r>
          </a:p>
          <a:p>
            <a:pPr marL="76200" lvl="0" indent="0" algn="just">
              <a:buClr>
                <a:schemeClr val="accent1"/>
              </a:buClr>
              <a:buNone/>
            </a:pPr>
            <a:r>
              <a:rPr lang="en-US" sz="1200" dirty="0"/>
              <a:t>              - Cloud and shadow removal to prevent misclassification due to atmospheric effects.</a:t>
            </a:r>
          </a:p>
          <a:p>
            <a:pPr algn="just">
              <a:buClr>
                <a:schemeClr val="accent1"/>
              </a:buClr>
            </a:pPr>
            <a:r>
              <a:rPr lang="en-US" sz="1200" dirty="0"/>
              <a:t>The process is designed to adapt to different sensors through sensor-specific rules.</a:t>
            </a:r>
          </a:p>
          <a:p>
            <a:pPr marL="76200" lvl="0" indent="0" algn="just">
              <a:buClr>
                <a:schemeClr val="accent1"/>
              </a:buClr>
              <a:buNone/>
            </a:pPr>
            <a:endParaRPr lang="en-US" sz="1200" dirty="0"/>
          </a:p>
          <a:p>
            <a:pPr marL="76200" lvl="0" indent="0" algn="just">
              <a:buClr>
                <a:schemeClr val="accent1"/>
              </a:buClr>
              <a:buNone/>
            </a:pPr>
            <a:endParaRPr lang="en-US" sz="1200" dirty="0"/>
          </a:p>
        </p:txBody>
      </p:sp>
      <p:grpSp>
        <p:nvGrpSpPr>
          <p:cNvPr id="217" name="Google Shape;217;p16"/>
          <p:cNvGrpSpPr/>
          <p:nvPr/>
        </p:nvGrpSpPr>
        <p:grpSpPr>
          <a:xfrm>
            <a:off x="916458" y="1019750"/>
            <a:ext cx="214625" cy="214625"/>
            <a:chOff x="2594050" y="1631825"/>
            <a:chExt cx="439625" cy="439625"/>
          </a:xfrm>
        </p:grpSpPr>
        <p:sp>
          <p:nvSpPr>
            <p:cNvPr id="218" name="Google Shape;218;p16"/>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16"/>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16"/>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16"/>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2" name="Google Shape;222;p16"/>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22</a:t>
            </a:f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14">
          <a:extLst>
            <a:ext uri="{FF2B5EF4-FFF2-40B4-BE49-F238E27FC236}">
              <a16:creationId xmlns:a16="http://schemas.microsoft.com/office/drawing/2014/main" id="{CD27223C-C52C-9150-7F2E-E7B2AC507E94}"/>
            </a:ext>
          </a:extLst>
        </p:cNvPr>
        <p:cNvGrpSpPr/>
        <p:nvPr/>
      </p:nvGrpSpPr>
      <p:grpSpPr>
        <a:xfrm>
          <a:off x="0" y="0"/>
          <a:ext cx="0" cy="0"/>
          <a:chOff x="0" y="0"/>
          <a:chExt cx="0" cy="0"/>
        </a:xfrm>
      </p:grpSpPr>
      <p:sp>
        <p:nvSpPr>
          <p:cNvPr id="215" name="Google Shape;215;p16">
            <a:extLst>
              <a:ext uri="{FF2B5EF4-FFF2-40B4-BE49-F238E27FC236}">
                <a16:creationId xmlns:a16="http://schemas.microsoft.com/office/drawing/2014/main" id="{1CC9E91C-4E4D-3672-5507-923AE43196DB}"/>
              </a:ext>
            </a:extLst>
          </p:cNvPr>
          <p:cNvSpPr txBox="1">
            <a:spLocks noGrp="1"/>
          </p:cNvSpPr>
          <p:nvPr>
            <p:ph type="title"/>
          </p:nvPr>
        </p:nvSpPr>
        <p:spPr>
          <a:xfrm>
            <a:off x="1381249" y="896112"/>
            <a:ext cx="6355369" cy="43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dirty="0">
                <a:highlight>
                  <a:schemeClr val="accent1"/>
                </a:highlight>
              </a:rPr>
              <a:t>Let It Snow (Our Version)</a:t>
            </a:r>
            <a:endParaRPr dirty="0">
              <a:highlight>
                <a:schemeClr val="accent1"/>
              </a:highlight>
            </a:endParaRPr>
          </a:p>
        </p:txBody>
      </p:sp>
      <p:sp>
        <p:nvSpPr>
          <p:cNvPr id="216" name="Google Shape;216;p16">
            <a:extLst>
              <a:ext uri="{FF2B5EF4-FFF2-40B4-BE49-F238E27FC236}">
                <a16:creationId xmlns:a16="http://schemas.microsoft.com/office/drawing/2014/main" id="{61A48520-8C9A-2931-7329-33F03F69D96D}"/>
              </a:ext>
            </a:extLst>
          </p:cNvPr>
          <p:cNvSpPr txBox="1">
            <a:spLocks noGrp="1"/>
          </p:cNvSpPr>
          <p:nvPr>
            <p:ph type="body" idx="1"/>
          </p:nvPr>
        </p:nvSpPr>
        <p:spPr>
          <a:xfrm>
            <a:off x="596348" y="1421492"/>
            <a:ext cx="7499187" cy="3112200"/>
          </a:xfrm>
          <a:prstGeom prst="rect">
            <a:avLst/>
          </a:prstGeom>
          <a:noFill/>
          <a:ln>
            <a:noFill/>
          </a:ln>
        </p:spPr>
        <p:txBody>
          <a:bodyPr spcFirstLastPara="1" wrap="square" lIns="91425" tIns="91425" rIns="91425" bIns="91425" anchor="t" anchorCtr="0">
            <a:noAutofit/>
          </a:bodyPr>
          <a:lstStyle/>
          <a:p>
            <a:pPr lvl="0" algn="just">
              <a:buClr>
                <a:schemeClr val="accent1"/>
              </a:buClr>
            </a:pPr>
            <a:r>
              <a:rPr lang="en-US" sz="1200" dirty="0"/>
              <a:t>We adopt a simplified version of the LIS logic, focusing only on binary classification: snow or no-snow</a:t>
            </a:r>
          </a:p>
          <a:p>
            <a:pPr lvl="0" algn="just">
              <a:buClr>
                <a:schemeClr val="accent1"/>
              </a:buClr>
            </a:pPr>
            <a:r>
              <a:rPr lang="en-US" sz="1200" dirty="0"/>
              <a:t>Instead of computing spectral indices, we apply a basic rule to existing snow cover products (GFSC, Sentinel-2, Sentinel-3).</a:t>
            </a:r>
          </a:p>
          <a:p>
            <a:pPr lvl="0" algn="just">
              <a:buClr>
                <a:schemeClr val="accent1"/>
              </a:buClr>
            </a:pPr>
            <a:r>
              <a:rPr lang="en-US" sz="1200" dirty="0"/>
              <a:t>The logic is applied in multiple stages to improve accuracy:</a:t>
            </a:r>
          </a:p>
          <a:p>
            <a:pPr marL="76200" lvl="0" indent="0" algn="just">
              <a:buClr>
                <a:schemeClr val="accent1"/>
              </a:buClr>
              <a:buNone/>
            </a:pPr>
            <a:r>
              <a:rPr lang="en-US" sz="1200" dirty="0"/>
              <a:t>              - Initial classification based on index thresholds.</a:t>
            </a:r>
          </a:p>
          <a:p>
            <a:pPr marL="76200" lvl="0" indent="0" algn="just">
              <a:buClr>
                <a:schemeClr val="accent1"/>
              </a:buClr>
              <a:buNone/>
            </a:pPr>
            <a:r>
              <a:rPr lang="en-US" sz="1200" dirty="0"/>
              <a:t>              - Slope correction using a Digital Elevation Model (DEM) to remove false positives on steep terrain.</a:t>
            </a:r>
          </a:p>
          <a:p>
            <a:pPr marL="76200" lvl="0" indent="0" algn="just">
              <a:buClr>
                <a:schemeClr val="accent1"/>
              </a:buClr>
              <a:buNone/>
            </a:pPr>
            <a:r>
              <a:rPr lang="en-US" sz="1200" dirty="0"/>
              <a:t>              - Cloud and shadow removal to prevent misclassification due to atmospheric effects.</a:t>
            </a:r>
          </a:p>
          <a:p>
            <a:pPr algn="just">
              <a:buClr>
                <a:schemeClr val="accent1"/>
              </a:buClr>
            </a:pPr>
            <a:r>
              <a:rPr lang="en-US" sz="1200" dirty="0"/>
              <a:t>The process is designed to adapt to different sensors through sensor-specific rules.</a:t>
            </a:r>
          </a:p>
          <a:p>
            <a:pPr marL="76200" lvl="0" indent="0" algn="just">
              <a:buClr>
                <a:schemeClr val="accent1"/>
              </a:buClr>
              <a:buNone/>
            </a:pPr>
            <a:endParaRPr lang="en-US" sz="1200" dirty="0"/>
          </a:p>
          <a:p>
            <a:pPr marL="76200" lvl="0" indent="0" algn="just">
              <a:buClr>
                <a:schemeClr val="accent1"/>
              </a:buClr>
              <a:buNone/>
            </a:pPr>
            <a:endParaRPr lang="en-US" sz="1200" dirty="0"/>
          </a:p>
        </p:txBody>
      </p:sp>
      <p:grpSp>
        <p:nvGrpSpPr>
          <p:cNvPr id="217" name="Google Shape;217;p16">
            <a:extLst>
              <a:ext uri="{FF2B5EF4-FFF2-40B4-BE49-F238E27FC236}">
                <a16:creationId xmlns:a16="http://schemas.microsoft.com/office/drawing/2014/main" id="{5B8EC2A2-7610-92B4-6101-7F019F782FC6}"/>
              </a:ext>
            </a:extLst>
          </p:cNvPr>
          <p:cNvGrpSpPr/>
          <p:nvPr/>
        </p:nvGrpSpPr>
        <p:grpSpPr>
          <a:xfrm>
            <a:off x="916458" y="1019750"/>
            <a:ext cx="214625" cy="214625"/>
            <a:chOff x="2594050" y="1631825"/>
            <a:chExt cx="439625" cy="439625"/>
          </a:xfrm>
        </p:grpSpPr>
        <p:sp>
          <p:nvSpPr>
            <p:cNvPr id="218" name="Google Shape;218;p16">
              <a:extLst>
                <a:ext uri="{FF2B5EF4-FFF2-40B4-BE49-F238E27FC236}">
                  <a16:creationId xmlns:a16="http://schemas.microsoft.com/office/drawing/2014/main" id="{717563DC-29A3-0644-E222-28C0F333AD0A}"/>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16">
              <a:extLst>
                <a:ext uri="{FF2B5EF4-FFF2-40B4-BE49-F238E27FC236}">
                  <a16:creationId xmlns:a16="http://schemas.microsoft.com/office/drawing/2014/main" id="{AAD20412-2D58-897B-AB4F-AE42623E47B2}"/>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16">
              <a:extLst>
                <a:ext uri="{FF2B5EF4-FFF2-40B4-BE49-F238E27FC236}">
                  <a16:creationId xmlns:a16="http://schemas.microsoft.com/office/drawing/2014/main" id="{132DDBF4-1E23-7C35-93E0-FDEC55C209C2}"/>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16">
              <a:extLst>
                <a:ext uri="{FF2B5EF4-FFF2-40B4-BE49-F238E27FC236}">
                  <a16:creationId xmlns:a16="http://schemas.microsoft.com/office/drawing/2014/main" id="{73EB5610-A6D6-9AFB-A1E7-97CC9A275733}"/>
                </a:ext>
              </a:extLst>
            </p:cNvPr>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2" name="Google Shape;222;p16">
            <a:extLst>
              <a:ext uri="{FF2B5EF4-FFF2-40B4-BE49-F238E27FC236}">
                <a16:creationId xmlns:a16="http://schemas.microsoft.com/office/drawing/2014/main" id="{74ED3268-B1F9-B2E4-0A7A-FBEC4DFE1148}"/>
              </a:ext>
            </a:extLst>
          </p:cNvPr>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23</a:t>
            </a:fld>
            <a:endParaRPr/>
          </a:p>
        </p:txBody>
      </p:sp>
    </p:spTree>
    <p:extLst>
      <p:ext uri="{BB962C8B-B14F-4D97-AF65-F5344CB8AC3E}">
        <p14:creationId xmlns:p14="http://schemas.microsoft.com/office/powerpoint/2010/main" val="37975643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26"/>
        <p:cNvGrpSpPr/>
        <p:nvPr/>
      </p:nvGrpSpPr>
      <p:grpSpPr>
        <a:xfrm>
          <a:off x="0" y="0"/>
          <a:ext cx="0" cy="0"/>
          <a:chOff x="0" y="0"/>
          <a:chExt cx="0" cy="0"/>
        </a:xfrm>
      </p:grpSpPr>
      <p:sp>
        <p:nvSpPr>
          <p:cNvPr id="16" name="Google Shape;219;p17">
            <a:extLst>
              <a:ext uri="{FF2B5EF4-FFF2-40B4-BE49-F238E27FC236}">
                <a16:creationId xmlns:a16="http://schemas.microsoft.com/office/drawing/2014/main" id="{A30D00DD-70C7-6DC8-2C10-FAA8AF9A4543}"/>
              </a:ext>
            </a:extLst>
          </p:cNvPr>
          <p:cNvSpPr txBox="1">
            <a:spLocks noGrp="1"/>
          </p:cNvSpPr>
          <p:nvPr>
            <p:ph type="title"/>
          </p:nvPr>
        </p:nvSpPr>
        <p:spPr>
          <a:xfrm>
            <a:off x="1381250" y="896112"/>
            <a:ext cx="3878400" cy="43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a:t>Let it Snow !</a:t>
            </a:r>
            <a:endParaRPr>
              <a:highlight>
                <a:schemeClr val="accent1"/>
              </a:highlight>
            </a:endParaRPr>
          </a:p>
        </p:txBody>
      </p:sp>
      <p:sp>
        <p:nvSpPr>
          <p:cNvPr id="17" name="Google Shape;220;p17">
            <a:extLst>
              <a:ext uri="{FF2B5EF4-FFF2-40B4-BE49-F238E27FC236}">
                <a16:creationId xmlns:a16="http://schemas.microsoft.com/office/drawing/2014/main" id="{D7DAAC4C-CE45-B2FD-D893-69C45618C482}"/>
              </a:ext>
            </a:extLst>
          </p:cNvPr>
          <p:cNvSpPr txBox="1">
            <a:spLocks noGrp="1"/>
          </p:cNvSpPr>
          <p:nvPr>
            <p:ph type="body" idx="1"/>
          </p:nvPr>
        </p:nvSpPr>
        <p:spPr>
          <a:xfrm>
            <a:off x="1381250" y="1616470"/>
            <a:ext cx="6809700" cy="3112200"/>
          </a:xfrm>
          <a:prstGeom prst="rect">
            <a:avLst/>
          </a:prstGeom>
          <a:noFill/>
          <a:ln>
            <a:noFill/>
          </a:ln>
        </p:spPr>
        <p:txBody>
          <a:bodyPr spcFirstLastPara="1" wrap="square" lIns="91425" tIns="91425" rIns="91425" bIns="91425" anchor="t" anchorCtr="0">
            <a:noAutofit/>
          </a:bodyPr>
          <a:lstStyle/>
          <a:p>
            <a:pPr marL="457200" lvl="0" indent="-228600" algn="just" rtl="0">
              <a:lnSpc>
                <a:spcPct val="100000"/>
              </a:lnSpc>
              <a:spcBef>
                <a:spcPts val="600"/>
              </a:spcBef>
              <a:spcAft>
                <a:spcPts val="0"/>
              </a:spcAft>
              <a:buClr>
                <a:schemeClr val="accent1"/>
              </a:buClr>
              <a:buSzPts val="2400"/>
              <a:buNone/>
            </a:pPr>
            <a:endParaRPr sz="1400" dirty="0"/>
          </a:p>
          <a:p>
            <a:pPr marL="457200" lvl="0" indent="-228600" algn="just" rtl="0">
              <a:lnSpc>
                <a:spcPct val="100000"/>
              </a:lnSpc>
              <a:spcBef>
                <a:spcPts val="600"/>
              </a:spcBef>
              <a:spcAft>
                <a:spcPts val="0"/>
              </a:spcAft>
              <a:buClr>
                <a:schemeClr val="accent1"/>
              </a:buClr>
              <a:buSzPts val="2400"/>
              <a:buNone/>
            </a:pPr>
            <a:endParaRPr sz="1400" dirty="0"/>
          </a:p>
        </p:txBody>
      </p:sp>
      <p:sp>
        <p:nvSpPr>
          <p:cNvPr id="18" name="Google Shape;226;p17">
            <a:extLst>
              <a:ext uri="{FF2B5EF4-FFF2-40B4-BE49-F238E27FC236}">
                <a16:creationId xmlns:a16="http://schemas.microsoft.com/office/drawing/2014/main" id="{B37BE111-CB70-6D99-DFCE-AE543BC75B60}"/>
              </a:ext>
            </a:extLst>
          </p:cNvPr>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24</a:t>
            </a:fld>
            <a:endParaRPr/>
          </a:p>
        </p:txBody>
      </p:sp>
      <p:grpSp>
        <p:nvGrpSpPr>
          <p:cNvPr id="19" name="Google Shape;221;p17">
            <a:extLst>
              <a:ext uri="{FF2B5EF4-FFF2-40B4-BE49-F238E27FC236}">
                <a16:creationId xmlns:a16="http://schemas.microsoft.com/office/drawing/2014/main" id="{942F6BA2-F0B0-EB9F-1F23-3D9770E3F47C}"/>
              </a:ext>
            </a:extLst>
          </p:cNvPr>
          <p:cNvGrpSpPr/>
          <p:nvPr/>
        </p:nvGrpSpPr>
        <p:grpSpPr>
          <a:xfrm>
            <a:off x="916458" y="1019750"/>
            <a:ext cx="214625" cy="214625"/>
            <a:chOff x="2594050" y="1631825"/>
            <a:chExt cx="439625" cy="439625"/>
          </a:xfrm>
        </p:grpSpPr>
        <p:sp>
          <p:nvSpPr>
            <p:cNvPr id="20" name="Google Shape;222;p17">
              <a:extLst>
                <a:ext uri="{FF2B5EF4-FFF2-40B4-BE49-F238E27FC236}">
                  <a16:creationId xmlns:a16="http://schemas.microsoft.com/office/drawing/2014/main" id="{799FE3ED-E73C-C9CE-18D4-19931FFEE6AA}"/>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23;p17">
              <a:extLst>
                <a:ext uri="{FF2B5EF4-FFF2-40B4-BE49-F238E27FC236}">
                  <a16:creationId xmlns:a16="http://schemas.microsoft.com/office/drawing/2014/main" id="{F37925B8-03FD-7158-FCA2-D310489899C7}"/>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4;p17">
              <a:extLst>
                <a:ext uri="{FF2B5EF4-FFF2-40B4-BE49-F238E27FC236}">
                  <a16:creationId xmlns:a16="http://schemas.microsoft.com/office/drawing/2014/main" id="{46AD09ED-118A-BB4B-0752-6FAE7C793A43}"/>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25;p17">
              <a:extLst>
                <a:ext uri="{FF2B5EF4-FFF2-40B4-BE49-F238E27FC236}">
                  <a16:creationId xmlns:a16="http://schemas.microsoft.com/office/drawing/2014/main" id="{870FF9BF-D45E-EA5C-9A46-5473A7BCDDD4}"/>
                </a:ext>
              </a:extLst>
            </p:cNvPr>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aphicFrame>
        <p:nvGraphicFramePr>
          <p:cNvPr id="24" name="Google Shape;227;p17">
            <a:extLst>
              <a:ext uri="{FF2B5EF4-FFF2-40B4-BE49-F238E27FC236}">
                <a16:creationId xmlns:a16="http://schemas.microsoft.com/office/drawing/2014/main" id="{59403415-6945-A427-18C6-0F36675506D4}"/>
              </a:ext>
            </a:extLst>
          </p:cNvPr>
          <p:cNvGraphicFramePr/>
          <p:nvPr>
            <p:extLst>
              <p:ext uri="{D42A27DB-BD31-4B8C-83A1-F6EECF244321}">
                <p14:modId xmlns:p14="http://schemas.microsoft.com/office/powerpoint/2010/main" val="1457712052"/>
              </p:ext>
            </p:extLst>
          </p:nvPr>
        </p:nvGraphicFramePr>
        <p:xfrm>
          <a:off x="1407382" y="1331712"/>
          <a:ext cx="6045525" cy="1483400"/>
        </p:xfrm>
        <a:graphic>
          <a:graphicData uri="http://schemas.openxmlformats.org/drawingml/2006/table">
            <a:tbl>
              <a:tblPr firstRow="1" bandRow="1">
                <a:noFill/>
              </a:tblPr>
              <a:tblGrid>
                <a:gridCol w="1168725">
                  <a:extLst>
                    <a:ext uri="{9D8B030D-6E8A-4147-A177-3AD203B41FA5}">
                      <a16:colId xmlns:a16="http://schemas.microsoft.com/office/drawing/2014/main" val="20000"/>
                    </a:ext>
                  </a:extLst>
                </a:gridCol>
                <a:gridCol w="1219200">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219200">
                  <a:extLst>
                    <a:ext uri="{9D8B030D-6E8A-4147-A177-3AD203B41FA5}">
                      <a16:colId xmlns:a16="http://schemas.microsoft.com/office/drawing/2014/main" val="20004"/>
                    </a:ext>
                  </a:extLst>
                </a:gridCol>
              </a:tblGrid>
              <a:tr h="370850">
                <a:tc>
                  <a:txBody>
                    <a:bodyPr/>
                    <a:lstStyle/>
                    <a:p>
                      <a:r>
                        <a:rPr lang="en-US" sz="1400" b="1" i="0" u="none" strike="noStrike" cap="none" dirty="0">
                          <a:solidFill>
                            <a:schemeClr val="dk1"/>
                          </a:solidFill>
                          <a:latin typeface="Quattrocento Sans"/>
                          <a:sym typeface="Quattrocento Sans"/>
                        </a:rPr>
                        <a:t>Product</a:t>
                      </a:r>
                    </a:p>
                  </a:txBody>
                  <a:tcPr/>
                </a:tc>
                <a:tc>
                  <a:txBody>
                    <a:bodyPr/>
                    <a:lstStyle/>
                    <a:p>
                      <a:r>
                        <a:rPr lang="en-US" sz="1400" b="1" i="0" u="none" strike="noStrike" cap="none" dirty="0">
                          <a:solidFill>
                            <a:schemeClr val="dk1"/>
                          </a:solidFill>
                          <a:latin typeface="Quattrocento Sans"/>
                          <a:sym typeface="Quattrocento Sans"/>
                        </a:rPr>
                        <a:t>Precision</a:t>
                      </a:r>
                    </a:p>
                  </a:txBody>
                  <a:tcPr/>
                </a:tc>
                <a:tc>
                  <a:txBody>
                    <a:bodyPr/>
                    <a:lstStyle/>
                    <a:p>
                      <a:r>
                        <a:rPr lang="en-US" sz="1400" b="1" i="0" u="none" strike="noStrike" cap="none" dirty="0">
                          <a:solidFill>
                            <a:schemeClr val="dk1"/>
                          </a:solidFill>
                          <a:latin typeface="Quattrocento Sans"/>
                          <a:sym typeface="Quattrocento Sans"/>
                        </a:rPr>
                        <a:t>Recall</a:t>
                      </a:r>
                    </a:p>
                  </a:txBody>
                  <a:tcPr/>
                </a:tc>
                <a:tc>
                  <a:txBody>
                    <a:bodyPr/>
                    <a:lstStyle/>
                    <a:p>
                      <a:r>
                        <a:rPr lang="en-US" sz="1400" b="1" i="0" u="none" strike="noStrike" cap="none" dirty="0">
                          <a:solidFill>
                            <a:schemeClr val="dk1"/>
                          </a:solidFill>
                          <a:latin typeface="Quattrocento Sans"/>
                          <a:sym typeface="Quattrocento Sans"/>
                        </a:rPr>
                        <a:t>F1-Score</a:t>
                      </a:r>
                    </a:p>
                  </a:txBody>
                  <a:tcPr/>
                </a:tc>
                <a:tc>
                  <a:txBody>
                    <a:bodyPr/>
                    <a:lstStyle/>
                    <a:p>
                      <a:r>
                        <a:rPr lang="en-US" sz="1400" b="1" i="0" u="none" strike="noStrike" cap="none" dirty="0">
                          <a:solidFill>
                            <a:schemeClr val="dk1"/>
                          </a:solidFill>
                          <a:latin typeface="Quattrocento Sans"/>
                          <a:sym typeface="Quattrocento Sans"/>
                        </a:rPr>
                        <a:t>Accuracy</a:t>
                      </a:r>
                    </a:p>
                  </a:txBody>
                  <a:tcPr/>
                </a:tc>
                <a:extLst>
                  <a:ext uri="{0D108BD9-81ED-4DB2-BD59-A6C34878D82A}">
                    <a16:rowId xmlns:a16="http://schemas.microsoft.com/office/drawing/2014/main" val="10000"/>
                  </a:ext>
                </a:extLst>
              </a:tr>
              <a:tr h="370850">
                <a:tc>
                  <a:txBody>
                    <a:bodyPr/>
                    <a:lstStyle/>
                    <a:p>
                      <a:r>
                        <a:rPr lang="en-US" sz="1400" b="1" i="0" u="none" strike="noStrike" cap="none" dirty="0">
                          <a:solidFill>
                            <a:schemeClr val="dk1"/>
                          </a:solidFill>
                          <a:latin typeface="Quattrocento Sans"/>
                          <a:sym typeface="Quattrocento Sans"/>
                        </a:rPr>
                        <a:t>GFSC</a:t>
                      </a:r>
                    </a:p>
                  </a:txBody>
                  <a:tcPr/>
                </a:tc>
                <a:tc>
                  <a:txBody>
                    <a:bodyPr/>
                    <a:lstStyle/>
                    <a:p>
                      <a:r>
                        <a:rPr lang="en-US" sz="1400" b="0" i="0" u="none" strike="noStrike" cap="none" dirty="0">
                          <a:solidFill>
                            <a:schemeClr val="dk1"/>
                          </a:solidFill>
                          <a:latin typeface="Quattrocento Sans"/>
                          <a:sym typeface="Quattrocento Sans"/>
                        </a:rPr>
                        <a:t>0.96</a:t>
                      </a:r>
                    </a:p>
                  </a:txBody>
                  <a:tcPr/>
                </a:tc>
                <a:tc>
                  <a:txBody>
                    <a:bodyPr/>
                    <a:lstStyle/>
                    <a:p>
                      <a:r>
                        <a:rPr lang="en-US" sz="1400" b="0" i="0" u="none" strike="noStrike" cap="none" dirty="0">
                          <a:solidFill>
                            <a:schemeClr val="dk1"/>
                          </a:solidFill>
                          <a:latin typeface="Quattrocento Sans"/>
                          <a:sym typeface="Quattrocento Sans"/>
                        </a:rPr>
                        <a:t>0.52</a:t>
                      </a:r>
                    </a:p>
                  </a:txBody>
                  <a:tcPr/>
                </a:tc>
                <a:tc>
                  <a:txBody>
                    <a:bodyPr/>
                    <a:lstStyle/>
                    <a:p>
                      <a:r>
                        <a:rPr lang="en-US" sz="1400" b="0" i="0" u="none" strike="noStrike" cap="none" dirty="0">
                          <a:solidFill>
                            <a:schemeClr val="dk1"/>
                          </a:solidFill>
                          <a:latin typeface="Quattrocento Sans"/>
                          <a:sym typeface="Quattrocento Sans"/>
                        </a:rPr>
                        <a:t>0.67</a:t>
                      </a:r>
                    </a:p>
                  </a:txBody>
                  <a:tcPr/>
                </a:tc>
                <a:tc>
                  <a:txBody>
                    <a:bodyPr/>
                    <a:lstStyle/>
                    <a:p>
                      <a:r>
                        <a:rPr lang="en-US" sz="1400" b="0" i="0" u="none" strike="noStrike" cap="none" dirty="0">
                          <a:solidFill>
                            <a:schemeClr val="dk1"/>
                          </a:solidFill>
                          <a:latin typeface="Quattrocento Sans"/>
                          <a:sym typeface="Quattrocento Sans"/>
                        </a:rPr>
                        <a:t>0.9036</a:t>
                      </a:r>
                    </a:p>
                  </a:txBody>
                  <a:tcPr/>
                </a:tc>
                <a:extLst>
                  <a:ext uri="{0D108BD9-81ED-4DB2-BD59-A6C34878D82A}">
                    <a16:rowId xmlns:a16="http://schemas.microsoft.com/office/drawing/2014/main" val="2834239345"/>
                  </a:ext>
                </a:extLst>
              </a:tr>
              <a:tr h="370850">
                <a:tc>
                  <a:txBody>
                    <a:bodyPr/>
                    <a:lstStyle/>
                    <a:p>
                      <a:r>
                        <a:rPr lang="en-US" sz="1400" b="1" i="0" u="none" strike="noStrike" cap="none" dirty="0">
                          <a:solidFill>
                            <a:schemeClr val="dk1"/>
                          </a:solidFill>
                          <a:latin typeface="Quattrocento Sans"/>
                          <a:sym typeface="Quattrocento Sans"/>
                        </a:rPr>
                        <a:t>S2</a:t>
                      </a:r>
                    </a:p>
                  </a:txBody>
                  <a:tcPr/>
                </a:tc>
                <a:tc>
                  <a:txBody>
                    <a:bodyPr/>
                    <a:lstStyle/>
                    <a:p>
                      <a:r>
                        <a:rPr lang="en-US" sz="1400" b="0" i="0" u="none" strike="noStrike" cap="none" dirty="0">
                          <a:solidFill>
                            <a:schemeClr val="dk1"/>
                          </a:solidFill>
                          <a:latin typeface="Quattrocento Sans"/>
                          <a:sym typeface="Quattrocento Sans"/>
                        </a:rPr>
                        <a:t>0.94</a:t>
                      </a:r>
                    </a:p>
                  </a:txBody>
                  <a:tcPr/>
                </a:tc>
                <a:tc>
                  <a:txBody>
                    <a:bodyPr/>
                    <a:lstStyle/>
                    <a:p>
                      <a:r>
                        <a:rPr lang="en-US" sz="1400" b="0" i="0" u="none" strike="noStrike" cap="none" dirty="0">
                          <a:solidFill>
                            <a:schemeClr val="dk1"/>
                          </a:solidFill>
                          <a:latin typeface="Quattrocento Sans"/>
                          <a:sym typeface="Quattrocento Sans"/>
                        </a:rPr>
                        <a:t>0.58</a:t>
                      </a:r>
                    </a:p>
                  </a:txBody>
                  <a:tcPr/>
                </a:tc>
                <a:tc>
                  <a:txBody>
                    <a:bodyPr/>
                    <a:lstStyle/>
                    <a:p>
                      <a:r>
                        <a:rPr lang="en-US" sz="1400" b="0" i="0" u="none" strike="noStrike" cap="none" dirty="0">
                          <a:solidFill>
                            <a:schemeClr val="dk1"/>
                          </a:solidFill>
                          <a:latin typeface="Quattrocento Sans"/>
                          <a:sym typeface="Quattrocento Sans"/>
                        </a:rPr>
                        <a:t>0.72</a:t>
                      </a:r>
                    </a:p>
                  </a:txBody>
                  <a:tcPr/>
                </a:tc>
                <a:tc>
                  <a:txBody>
                    <a:bodyPr/>
                    <a:lstStyle/>
                    <a:p>
                      <a:r>
                        <a:rPr lang="en-US" sz="1400" b="0" i="0" u="none" strike="noStrike" cap="none" dirty="0">
                          <a:solidFill>
                            <a:schemeClr val="dk1"/>
                          </a:solidFill>
                          <a:latin typeface="Quattrocento Sans"/>
                          <a:sym typeface="Quattrocento Sans"/>
                        </a:rPr>
                        <a:t>0.8947</a:t>
                      </a:r>
                    </a:p>
                  </a:txBody>
                  <a:tcPr/>
                </a:tc>
                <a:extLst>
                  <a:ext uri="{0D108BD9-81ED-4DB2-BD59-A6C34878D82A}">
                    <a16:rowId xmlns:a16="http://schemas.microsoft.com/office/drawing/2014/main" val="1322478245"/>
                  </a:ext>
                </a:extLst>
              </a:tr>
              <a:tr h="370850">
                <a:tc>
                  <a:txBody>
                    <a:bodyPr/>
                    <a:lstStyle/>
                    <a:p>
                      <a:r>
                        <a:rPr lang="en-US" sz="1400" b="1" i="0" u="none" strike="noStrike" cap="none" dirty="0">
                          <a:solidFill>
                            <a:schemeClr val="dk1"/>
                          </a:solidFill>
                          <a:latin typeface="Quattrocento Sans"/>
                          <a:sym typeface="Quattrocento Sans"/>
                        </a:rPr>
                        <a:t>S3</a:t>
                      </a:r>
                    </a:p>
                  </a:txBody>
                  <a:tcPr/>
                </a:tc>
                <a:tc>
                  <a:txBody>
                    <a:bodyPr/>
                    <a:lstStyle/>
                    <a:p>
                      <a:r>
                        <a:rPr lang="en-US" sz="1400" b="0" i="0" u="none" strike="noStrike" cap="none" dirty="0">
                          <a:solidFill>
                            <a:schemeClr val="dk1"/>
                          </a:solidFill>
                          <a:latin typeface="Quattrocento Sans"/>
                          <a:sym typeface="Quattrocento Sans"/>
                        </a:rPr>
                        <a:t>0.88</a:t>
                      </a:r>
                    </a:p>
                  </a:txBody>
                  <a:tcPr/>
                </a:tc>
                <a:tc>
                  <a:txBody>
                    <a:bodyPr/>
                    <a:lstStyle/>
                    <a:p>
                      <a:r>
                        <a:rPr lang="en-US" sz="1400" b="0" i="0" u="none" strike="noStrike" cap="none" dirty="0">
                          <a:solidFill>
                            <a:schemeClr val="dk1"/>
                          </a:solidFill>
                          <a:latin typeface="Quattrocento Sans"/>
                          <a:sym typeface="Quattrocento Sans"/>
                        </a:rPr>
                        <a:t>0.62</a:t>
                      </a:r>
                    </a:p>
                  </a:txBody>
                  <a:tcPr/>
                </a:tc>
                <a:tc>
                  <a:txBody>
                    <a:bodyPr/>
                    <a:lstStyle/>
                    <a:p>
                      <a:r>
                        <a:rPr lang="en-US" sz="1400" b="0" i="0" u="none" strike="noStrike" cap="none" dirty="0">
                          <a:solidFill>
                            <a:schemeClr val="dk1"/>
                          </a:solidFill>
                          <a:latin typeface="Quattrocento Sans"/>
                          <a:sym typeface="Quattrocento Sans"/>
                        </a:rPr>
                        <a:t>0.73</a:t>
                      </a:r>
                    </a:p>
                  </a:txBody>
                  <a:tcPr/>
                </a:tc>
                <a:tc>
                  <a:txBody>
                    <a:bodyPr/>
                    <a:lstStyle/>
                    <a:p>
                      <a:r>
                        <a:rPr lang="en-US" sz="1400" b="0" i="0" u="none" strike="noStrike" cap="none" dirty="0">
                          <a:solidFill>
                            <a:schemeClr val="dk1"/>
                          </a:solidFill>
                          <a:latin typeface="Quattrocento Sans"/>
                          <a:sym typeface="Quattrocento Sans"/>
                        </a:rPr>
                        <a:t>0.8926</a:t>
                      </a:r>
                    </a:p>
                  </a:txBody>
                  <a:tcPr/>
                </a:tc>
                <a:extLst>
                  <a:ext uri="{0D108BD9-81ED-4DB2-BD59-A6C34878D82A}">
                    <a16:rowId xmlns:a16="http://schemas.microsoft.com/office/drawing/2014/main" val="10001"/>
                  </a:ext>
                </a:extLst>
              </a:tr>
            </a:tbl>
          </a:graphicData>
        </a:graphic>
      </p:graphicFrame>
      <p:sp>
        <p:nvSpPr>
          <p:cNvPr id="25" name="TextBox 24">
            <a:extLst>
              <a:ext uri="{FF2B5EF4-FFF2-40B4-BE49-F238E27FC236}">
                <a16:creationId xmlns:a16="http://schemas.microsoft.com/office/drawing/2014/main" id="{11341718-FED6-EA16-7A1A-F3BA53A77190}"/>
              </a:ext>
            </a:extLst>
          </p:cNvPr>
          <p:cNvSpPr txBox="1"/>
          <p:nvPr/>
        </p:nvSpPr>
        <p:spPr>
          <a:xfrm>
            <a:off x="805139" y="3119291"/>
            <a:ext cx="7798171" cy="1384995"/>
          </a:xfrm>
          <a:prstGeom prst="rect">
            <a:avLst/>
          </a:prstGeom>
          <a:noFill/>
        </p:spPr>
        <p:txBody>
          <a:bodyPr wrap="square">
            <a:spAutoFit/>
          </a:bodyPr>
          <a:lstStyle/>
          <a:p>
            <a:pPr algn="just">
              <a:buNone/>
            </a:pPr>
            <a:r>
              <a:rPr lang="en-US" dirty="0">
                <a:solidFill>
                  <a:schemeClr val="dk1"/>
                </a:solidFill>
                <a:latin typeface="Quattrocento Sans"/>
              </a:rPr>
              <a:t>Both approaches produced identical results. This is expected, as the available input data (GFSC, S2, S3) already encode binary snow/no-snow decisions. Without access to raw spectral bands (e.g., B3, B11), the Random Forest model is effectively replicating the same logic used in the original masks.</a:t>
            </a:r>
          </a:p>
          <a:p>
            <a:pPr algn="just"/>
            <a:r>
              <a:rPr lang="en-US" dirty="0">
                <a:solidFill>
                  <a:schemeClr val="dk1"/>
                </a:solidFill>
                <a:latin typeface="Quattrocento Sans"/>
              </a:rPr>
              <a:t>As a result, the classifier does not learn new decision boundaries but simply reproduces the binary structure already present in the input, leading to identical performance metrics.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39"/>
        <p:cNvGrpSpPr/>
        <p:nvPr/>
      </p:nvGrpSpPr>
      <p:grpSpPr>
        <a:xfrm>
          <a:off x="0" y="0"/>
          <a:ext cx="0" cy="0"/>
          <a:chOff x="0" y="0"/>
          <a:chExt cx="0" cy="0"/>
        </a:xfrm>
      </p:grpSpPr>
      <p:sp>
        <p:nvSpPr>
          <p:cNvPr id="240" name="Google Shape;240;p18"/>
          <p:cNvSpPr txBox="1">
            <a:spLocks noGrp="1"/>
          </p:cNvSpPr>
          <p:nvPr>
            <p:ph type="title"/>
          </p:nvPr>
        </p:nvSpPr>
        <p:spPr>
          <a:xfrm>
            <a:off x="1381249" y="896112"/>
            <a:ext cx="6355369" cy="43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a:highlight>
                  <a:schemeClr val="accent1"/>
                </a:highlight>
              </a:rPr>
              <a:t>Regression Analysis</a:t>
            </a:r>
            <a:endParaRPr>
              <a:highlight>
                <a:schemeClr val="accent1"/>
              </a:highlight>
            </a:endParaRPr>
          </a:p>
        </p:txBody>
      </p:sp>
      <p:sp>
        <p:nvSpPr>
          <p:cNvPr id="241" name="Google Shape;241;p18"/>
          <p:cNvSpPr txBox="1">
            <a:spLocks noGrp="1"/>
          </p:cNvSpPr>
          <p:nvPr>
            <p:ph type="body" idx="1"/>
          </p:nvPr>
        </p:nvSpPr>
        <p:spPr>
          <a:xfrm>
            <a:off x="596348" y="1421492"/>
            <a:ext cx="7499187" cy="3112200"/>
          </a:xfrm>
          <a:prstGeom prst="rect">
            <a:avLst/>
          </a:prstGeom>
          <a:noFill/>
          <a:ln>
            <a:noFill/>
          </a:ln>
        </p:spPr>
        <p:txBody>
          <a:bodyPr spcFirstLastPara="1" wrap="square" lIns="91425" tIns="91425" rIns="91425" bIns="91425" anchor="t" anchorCtr="0">
            <a:noAutofit/>
          </a:bodyPr>
          <a:lstStyle/>
          <a:p>
            <a:pPr lvl="0" algn="just">
              <a:buClr>
                <a:schemeClr val="accent1"/>
              </a:buClr>
            </a:pPr>
            <a:r>
              <a:rPr lang="en-US" sz="1200" dirty="0"/>
              <a:t>To evaluate the consistency and agreement between different snow cover products and MODIS (used as reference), we applied </a:t>
            </a:r>
            <a:r>
              <a:rPr lang="en-US" sz="1200" b="1" dirty="0"/>
              <a:t>linear regression analysis</a:t>
            </a:r>
            <a:r>
              <a:rPr lang="en-US" sz="1200" dirty="0"/>
              <a:t>.</a:t>
            </a:r>
          </a:p>
          <a:p>
            <a:pPr lvl="0" algn="just">
              <a:buClr>
                <a:schemeClr val="accent1"/>
              </a:buClr>
            </a:pPr>
            <a:r>
              <a:rPr lang="en-US" sz="1200" dirty="0"/>
              <a:t>This method helps quantify how well each product's snow/no-snow detection matches MODIS over common areas and weeks. </a:t>
            </a:r>
          </a:p>
          <a:p>
            <a:pPr lvl="0" algn="just">
              <a:buClr>
                <a:schemeClr val="accent1"/>
              </a:buClr>
            </a:pPr>
            <a:r>
              <a:rPr lang="en-US" sz="1200" dirty="0"/>
              <a:t>By comparing pixel-level binary values (1 = snow, 0 = no snow), we computed the </a:t>
            </a:r>
            <a:r>
              <a:rPr lang="en-US" sz="1200" b="1" dirty="0"/>
              <a:t>slope</a:t>
            </a:r>
            <a:r>
              <a:rPr lang="en-US" sz="1200" dirty="0"/>
              <a:t> and </a:t>
            </a:r>
            <a:r>
              <a:rPr lang="en-US" sz="1200" b="1" dirty="0"/>
              <a:t>correlation coefficient</a:t>
            </a:r>
            <a:r>
              <a:rPr lang="en-US" sz="1200" dirty="0"/>
              <a:t> for each product-week combination.</a:t>
            </a:r>
          </a:p>
          <a:p>
            <a:pPr lvl="0" algn="just">
              <a:buClr>
                <a:schemeClr val="accent1"/>
              </a:buClr>
            </a:pPr>
            <a:r>
              <a:rPr lang="en-US" sz="1200" dirty="0"/>
              <a:t>A </a:t>
            </a:r>
            <a:r>
              <a:rPr lang="en-US" sz="1200" b="1" dirty="0"/>
              <a:t>slope close to 1</a:t>
            </a:r>
            <a:r>
              <a:rPr lang="en-US" sz="1200" dirty="0"/>
              <a:t> indicates that the product agrees well in magnitude with MODIS.</a:t>
            </a:r>
          </a:p>
          <a:p>
            <a:pPr lvl="0" algn="just">
              <a:buClr>
                <a:schemeClr val="accent1"/>
              </a:buClr>
            </a:pPr>
            <a:r>
              <a:rPr lang="en-US" sz="1200" dirty="0"/>
              <a:t>A </a:t>
            </a:r>
            <a:r>
              <a:rPr lang="en-US" sz="1200" b="1" dirty="0"/>
              <a:t>correlation coefficient</a:t>
            </a:r>
            <a:r>
              <a:rPr lang="en-US" sz="1200" dirty="0"/>
              <a:t> closer to 1 reflects strong linear agreement in spatial snow patterns.</a:t>
            </a:r>
          </a:p>
          <a:p>
            <a:pPr lvl="0" algn="just">
              <a:buClr>
                <a:schemeClr val="accent1"/>
              </a:buClr>
            </a:pPr>
            <a:r>
              <a:rPr lang="en-US" sz="1200" dirty="0"/>
              <a:t>To ensure robust comparison, all </a:t>
            </a:r>
            <a:r>
              <a:rPr lang="en-US" sz="1200" dirty="0" err="1"/>
              <a:t>rasters</a:t>
            </a:r>
            <a:r>
              <a:rPr lang="en-US" sz="1200" dirty="0"/>
              <a:t> were aligned spatially and temporally, and </a:t>
            </a:r>
            <a:r>
              <a:rPr lang="en-US" sz="1200" b="1" dirty="0"/>
              <a:t>500,000 pixels</a:t>
            </a:r>
            <a:r>
              <a:rPr lang="en-US" sz="1200" dirty="0"/>
              <a:t> were sampled per week to reduce memory usage.</a:t>
            </a:r>
          </a:p>
        </p:txBody>
      </p:sp>
      <p:grpSp>
        <p:nvGrpSpPr>
          <p:cNvPr id="242" name="Google Shape;242;p18"/>
          <p:cNvGrpSpPr/>
          <p:nvPr/>
        </p:nvGrpSpPr>
        <p:grpSpPr>
          <a:xfrm>
            <a:off x="916458" y="1019750"/>
            <a:ext cx="214625" cy="214625"/>
            <a:chOff x="2594050" y="1631825"/>
            <a:chExt cx="439625" cy="439625"/>
          </a:xfrm>
        </p:grpSpPr>
        <p:sp>
          <p:nvSpPr>
            <p:cNvPr id="243" name="Google Shape;243;p18"/>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18"/>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18"/>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18"/>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7" name="Google Shape;247;p18"/>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25</a:t>
            </a:f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51"/>
        <p:cNvGrpSpPr/>
        <p:nvPr/>
      </p:nvGrpSpPr>
      <p:grpSpPr>
        <a:xfrm>
          <a:off x="0" y="0"/>
          <a:ext cx="0" cy="0"/>
          <a:chOff x="0" y="0"/>
          <a:chExt cx="0" cy="0"/>
        </a:xfrm>
      </p:grpSpPr>
      <p:sp>
        <p:nvSpPr>
          <p:cNvPr id="6" name="Google Shape;244;p19">
            <a:extLst>
              <a:ext uri="{FF2B5EF4-FFF2-40B4-BE49-F238E27FC236}">
                <a16:creationId xmlns:a16="http://schemas.microsoft.com/office/drawing/2014/main" id="{F8F8AF75-888D-FD45-BE76-25EE2E5471C1}"/>
              </a:ext>
            </a:extLst>
          </p:cNvPr>
          <p:cNvSpPr txBox="1">
            <a:spLocks noGrp="1"/>
          </p:cNvSpPr>
          <p:nvPr>
            <p:ph type="title"/>
          </p:nvPr>
        </p:nvSpPr>
        <p:spPr>
          <a:xfrm>
            <a:off x="1381249" y="896112"/>
            <a:ext cx="6355369" cy="43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a:t>Regression Analysis</a:t>
            </a:r>
            <a:endParaRPr>
              <a:highlight>
                <a:schemeClr val="accent1"/>
              </a:highlight>
            </a:endParaRPr>
          </a:p>
        </p:txBody>
      </p:sp>
      <p:sp>
        <p:nvSpPr>
          <p:cNvPr id="7" name="Google Shape;245;p19">
            <a:extLst>
              <a:ext uri="{FF2B5EF4-FFF2-40B4-BE49-F238E27FC236}">
                <a16:creationId xmlns:a16="http://schemas.microsoft.com/office/drawing/2014/main" id="{F4E77690-3409-4919-6CAB-6BB60F4EB2CC}"/>
              </a:ext>
            </a:extLst>
          </p:cNvPr>
          <p:cNvSpPr txBox="1">
            <a:spLocks noGrp="1"/>
          </p:cNvSpPr>
          <p:nvPr>
            <p:ph type="body" idx="1"/>
          </p:nvPr>
        </p:nvSpPr>
        <p:spPr>
          <a:xfrm>
            <a:off x="596348" y="1421492"/>
            <a:ext cx="7499187" cy="3112200"/>
          </a:xfrm>
          <a:prstGeom prst="rect">
            <a:avLst/>
          </a:prstGeom>
          <a:noFill/>
          <a:ln>
            <a:noFill/>
          </a:ln>
        </p:spPr>
        <p:txBody>
          <a:bodyPr spcFirstLastPara="1" wrap="square" lIns="91425" tIns="91425" rIns="91425" bIns="91425" anchor="t" anchorCtr="0">
            <a:noAutofit/>
          </a:bodyPr>
          <a:lstStyle/>
          <a:p>
            <a:pPr marL="457200" lvl="0" indent="-381000" algn="just" rtl="0">
              <a:lnSpc>
                <a:spcPct val="100000"/>
              </a:lnSpc>
              <a:spcBef>
                <a:spcPts val="600"/>
              </a:spcBef>
              <a:spcAft>
                <a:spcPts val="0"/>
              </a:spcAft>
              <a:buClr>
                <a:schemeClr val="accent1"/>
              </a:buClr>
              <a:buSzPts val="2400"/>
              <a:buChar char="◉"/>
            </a:pPr>
            <a:r>
              <a:rPr lang="en" sz="1400" b="1" dirty="0"/>
              <a:t>GFSC</a:t>
            </a:r>
            <a:r>
              <a:rPr lang="en" sz="1400" dirty="0"/>
              <a:t> had the highest average correlation with MODIS (</a:t>
            </a:r>
            <a:r>
              <a:rPr lang="en" sz="1400" b="1" dirty="0"/>
              <a:t>0.847</a:t>
            </a:r>
            <a:r>
              <a:rPr lang="en" sz="1400" dirty="0"/>
              <a:t>) and a consistent slope close to 1 (</a:t>
            </a:r>
            <a:r>
              <a:rPr lang="en" sz="1400" b="1" dirty="0"/>
              <a:t>avg: 0.871</a:t>
            </a:r>
            <a:r>
              <a:rPr lang="en" sz="1400" dirty="0"/>
              <a:t>), indicating strong agreement in snow detection.</a:t>
            </a:r>
            <a:endParaRPr dirty="0"/>
          </a:p>
          <a:p>
            <a:pPr marL="457200" lvl="0" indent="-381000" algn="just" rtl="0">
              <a:lnSpc>
                <a:spcPct val="100000"/>
              </a:lnSpc>
              <a:spcBef>
                <a:spcPts val="600"/>
              </a:spcBef>
              <a:spcAft>
                <a:spcPts val="0"/>
              </a:spcAft>
              <a:buClr>
                <a:schemeClr val="accent1"/>
              </a:buClr>
              <a:buSzPts val="2400"/>
              <a:buChar char="◉"/>
            </a:pPr>
            <a:r>
              <a:rPr lang="en" sz="1400" b="1" dirty="0"/>
              <a:t>Sentinel-2 (S2)</a:t>
            </a:r>
            <a:r>
              <a:rPr lang="en" sz="1400" dirty="0"/>
              <a:t> showed a moderate slope (</a:t>
            </a:r>
            <a:r>
              <a:rPr lang="en" sz="1400" b="1" dirty="0"/>
              <a:t>0.640</a:t>
            </a:r>
            <a:r>
              <a:rPr lang="en" sz="1400" dirty="0"/>
              <a:t>) but lower correlation (</a:t>
            </a:r>
            <a:r>
              <a:rPr lang="en" sz="1400" b="1" dirty="0"/>
              <a:t>0.304</a:t>
            </a:r>
            <a:r>
              <a:rPr lang="en" sz="1400" dirty="0"/>
              <a:t>), suggesting some mismatch in spatial snow cover patterns.</a:t>
            </a:r>
            <a:endParaRPr dirty="0"/>
          </a:p>
          <a:p>
            <a:pPr marL="457200" lvl="0" indent="-381000" algn="just" rtl="0">
              <a:lnSpc>
                <a:spcPct val="100000"/>
              </a:lnSpc>
              <a:spcBef>
                <a:spcPts val="600"/>
              </a:spcBef>
              <a:spcAft>
                <a:spcPts val="0"/>
              </a:spcAft>
              <a:buClr>
                <a:schemeClr val="accent1"/>
              </a:buClr>
              <a:buSzPts val="2400"/>
              <a:buChar char="◉"/>
            </a:pPr>
            <a:r>
              <a:rPr lang="en" sz="1400" b="1" dirty="0"/>
              <a:t>Sentinel-3 (S3)</a:t>
            </a:r>
            <a:r>
              <a:rPr lang="en" sz="1400" dirty="0"/>
              <a:t> had similar behavior to S2, with slightly lower slope and slightly higher correlation than S2.</a:t>
            </a:r>
            <a:endParaRPr dirty="0"/>
          </a:p>
          <a:p>
            <a:pPr marL="457200" lvl="0" indent="-228600" algn="just" rtl="0">
              <a:lnSpc>
                <a:spcPct val="100000"/>
              </a:lnSpc>
              <a:spcBef>
                <a:spcPts val="600"/>
              </a:spcBef>
              <a:spcAft>
                <a:spcPts val="0"/>
              </a:spcAft>
              <a:buClr>
                <a:schemeClr val="accent1"/>
              </a:buClr>
              <a:buSzPts val="2400"/>
              <a:buNone/>
            </a:pPr>
            <a:endParaRPr sz="1400" dirty="0"/>
          </a:p>
          <a:p>
            <a:pPr marL="457200" lvl="0" indent="-228600" algn="just" rtl="0">
              <a:lnSpc>
                <a:spcPct val="100000"/>
              </a:lnSpc>
              <a:spcBef>
                <a:spcPts val="600"/>
              </a:spcBef>
              <a:spcAft>
                <a:spcPts val="0"/>
              </a:spcAft>
              <a:buClr>
                <a:schemeClr val="accent1"/>
              </a:buClr>
              <a:buSzPts val="2400"/>
              <a:buNone/>
            </a:pPr>
            <a:endParaRPr sz="1400" dirty="0"/>
          </a:p>
        </p:txBody>
      </p:sp>
      <p:grpSp>
        <p:nvGrpSpPr>
          <p:cNvPr id="8" name="Google Shape;246;p19">
            <a:extLst>
              <a:ext uri="{FF2B5EF4-FFF2-40B4-BE49-F238E27FC236}">
                <a16:creationId xmlns:a16="http://schemas.microsoft.com/office/drawing/2014/main" id="{842D8642-0329-0D40-2A16-8CC00DF8DDD0}"/>
              </a:ext>
            </a:extLst>
          </p:cNvPr>
          <p:cNvGrpSpPr/>
          <p:nvPr/>
        </p:nvGrpSpPr>
        <p:grpSpPr>
          <a:xfrm>
            <a:off x="916458" y="1019750"/>
            <a:ext cx="214625" cy="214625"/>
            <a:chOff x="2594050" y="1631825"/>
            <a:chExt cx="439625" cy="439625"/>
          </a:xfrm>
        </p:grpSpPr>
        <p:sp>
          <p:nvSpPr>
            <p:cNvPr id="9" name="Google Shape;247;p19">
              <a:extLst>
                <a:ext uri="{FF2B5EF4-FFF2-40B4-BE49-F238E27FC236}">
                  <a16:creationId xmlns:a16="http://schemas.microsoft.com/office/drawing/2014/main" id="{5C31C8CE-FD2A-E4B5-A35D-4C4BED287F7C}"/>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248;p19">
              <a:extLst>
                <a:ext uri="{FF2B5EF4-FFF2-40B4-BE49-F238E27FC236}">
                  <a16:creationId xmlns:a16="http://schemas.microsoft.com/office/drawing/2014/main" id="{928FB67A-4E6D-B5A7-A0D4-303C66568C62}"/>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249;p19">
              <a:extLst>
                <a:ext uri="{FF2B5EF4-FFF2-40B4-BE49-F238E27FC236}">
                  <a16:creationId xmlns:a16="http://schemas.microsoft.com/office/drawing/2014/main" id="{23ABADAE-B962-A381-9C74-EFA012454D87}"/>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250;p19">
              <a:extLst>
                <a:ext uri="{FF2B5EF4-FFF2-40B4-BE49-F238E27FC236}">
                  <a16:creationId xmlns:a16="http://schemas.microsoft.com/office/drawing/2014/main" id="{21136241-10D2-7E4F-1FEC-0AAD9E3E66C9}"/>
                </a:ext>
              </a:extLst>
            </p:cNvPr>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 name="Google Shape;251;p19">
            <a:extLst>
              <a:ext uri="{FF2B5EF4-FFF2-40B4-BE49-F238E27FC236}">
                <a16:creationId xmlns:a16="http://schemas.microsoft.com/office/drawing/2014/main" id="{3479CF03-FDFC-22D4-B252-49918C0093F5}"/>
              </a:ext>
            </a:extLst>
          </p:cNvPr>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26</a:t>
            </a:fld>
            <a:endParaRPr/>
          </a:p>
        </p:txBody>
      </p:sp>
      <p:graphicFrame>
        <p:nvGraphicFramePr>
          <p:cNvPr id="14" name="Table 13">
            <a:extLst>
              <a:ext uri="{FF2B5EF4-FFF2-40B4-BE49-F238E27FC236}">
                <a16:creationId xmlns:a16="http://schemas.microsoft.com/office/drawing/2014/main" id="{C7D0337D-E70C-2086-F623-8692ED436BED}"/>
              </a:ext>
            </a:extLst>
          </p:cNvPr>
          <p:cNvGraphicFramePr>
            <a:graphicFrameLocks noGrp="1"/>
          </p:cNvGraphicFramePr>
          <p:nvPr>
            <p:extLst>
              <p:ext uri="{D42A27DB-BD31-4B8C-83A1-F6EECF244321}">
                <p14:modId xmlns:p14="http://schemas.microsoft.com/office/powerpoint/2010/main" val="2447381409"/>
              </p:ext>
            </p:extLst>
          </p:nvPr>
        </p:nvGraphicFramePr>
        <p:xfrm>
          <a:off x="1097280" y="3140112"/>
          <a:ext cx="6129803" cy="1478933"/>
        </p:xfrm>
        <a:graphic>
          <a:graphicData uri="http://schemas.openxmlformats.org/drawingml/2006/table">
            <a:tbl>
              <a:tblPr firstRow="1" bandRow="1"/>
              <a:tblGrid>
                <a:gridCol w="2065803">
                  <a:extLst>
                    <a:ext uri="{9D8B030D-6E8A-4147-A177-3AD203B41FA5}">
                      <a16:colId xmlns:a16="http://schemas.microsoft.com/office/drawing/2014/main" val="3783940592"/>
                    </a:ext>
                  </a:extLst>
                </a:gridCol>
                <a:gridCol w="2032000">
                  <a:extLst>
                    <a:ext uri="{9D8B030D-6E8A-4147-A177-3AD203B41FA5}">
                      <a16:colId xmlns:a16="http://schemas.microsoft.com/office/drawing/2014/main" val="2890010611"/>
                    </a:ext>
                  </a:extLst>
                </a:gridCol>
                <a:gridCol w="2032000">
                  <a:extLst>
                    <a:ext uri="{9D8B030D-6E8A-4147-A177-3AD203B41FA5}">
                      <a16:colId xmlns:a16="http://schemas.microsoft.com/office/drawing/2014/main" val="3380397123"/>
                    </a:ext>
                  </a:extLst>
                </a:gridCol>
              </a:tblGrid>
              <a:tr h="366413">
                <a:tc>
                  <a:txBody>
                    <a:bodyPr/>
                    <a:lstStyle/>
                    <a:p>
                      <a:r>
                        <a:rPr lang="en-US" sz="1400" b="1" i="0" u="none" strike="noStrike" cap="none" dirty="0">
                          <a:solidFill>
                            <a:srgbClr val="000000"/>
                          </a:solidFill>
                          <a:latin typeface="Arial"/>
                          <a:cs typeface="Arial"/>
                          <a:sym typeface="Arial"/>
                        </a:rPr>
                        <a:t>Product</a:t>
                      </a:r>
                    </a:p>
                  </a:txBody>
                  <a:tcPr/>
                </a:tc>
                <a:tc>
                  <a:txBody>
                    <a:bodyPr/>
                    <a:lstStyle/>
                    <a:p>
                      <a:r>
                        <a:rPr lang="en-US" sz="1400" b="1" i="0" u="none" strike="noStrike" cap="none" dirty="0">
                          <a:solidFill>
                            <a:srgbClr val="000000"/>
                          </a:solidFill>
                          <a:latin typeface="Arial"/>
                          <a:cs typeface="Arial"/>
                          <a:sym typeface="Arial"/>
                        </a:rPr>
                        <a:t>Slope</a:t>
                      </a:r>
                    </a:p>
                  </a:txBody>
                  <a:tcPr/>
                </a:tc>
                <a:tc>
                  <a:txBody>
                    <a:bodyPr/>
                    <a:lstStyle/>
                    <a:p>
                      <a:r>
                        <a:rPr lang="en-US" sz="1400" b="1" i="0" u="none" strike="noStrike" cap="none" dirty="0">
                          <a:solidFill>
                            <a:srgbClr val="000000"/>
                          </a:solidFill>
                          <a:latin typeface="Arial"/>
                          <a:cs typeface="Arial"/>
                          <a:sym typeface="Arial"/>
                        </a:rPr>
                        <a:t>Correlation</a:t>
                      </a:r>
                    </a:p>
                  </a:txBody>
                  <a:tcPr/>
                </a:tc>
                <a:extLst>
                  <a:ext uri="{0D108BD9-81ED-4DB2-BD59-A6C34878D82A}">
                    <a16:rowId xmlns:a16="http://schemas.microsoft.com/office/drawing/2014/main" val="2110882375"/>
                  </a:ext>
                </a:extLst>
              </a:tr>
              <a:tr h="370840">
                <a:tc>
                  <a:txBody>
                    <a:bodyPr/>
                    <a:lstStyle/>
                    <a:p>
                      <a:r>
                        <a:rPr lang="en-US" sz="1400" b="1" i="0" u="none" strike="noStrike" cap="none">
                          <a:solidFill>
                            <a:srgbClr val="000000"/>
                          </a:solidFill>
                          <a:latin typeface="Arial"/>
                          <a:cs typeface="Arial"/>
                          <a:sym typeface="Arial"/>
                        </a:rPr>
                        <a:t>GFSC</a:t>
                      </a:r>
                    </a:p>
                  </a:txBody>
                  <a:tcPr/>
                </a:tc>
                <a:tc>
                  <a:txBody>
                    <a:bodyPr/>
                    <a:lstStyle/>
                    <a:p>
                      <a:r>
                        <a:rPr lang="en-US" sz="1400" b="0" i="0" u="none" strike="noStrike" cap="none" dirty="0">
                          <a:solidFill>
                            <a:srgbClr val="000000"/>
                          </a:solidFill>
                          <a:latin typeface="Arial"/>
                          <a:cs typeface="Arial"/>
                          <a:sym typeface="Arial"/>
                        </a:rPr>
                        <a:t>0.871</a:t>
                      </a:r>
                    </a:p>
                  </a:txBody>
                  <a:tcPr/>
                </a:tc>
                <a:tc>
                  <a:txBody>
                    <a:bodyPr/>
                    <a:lstStyle/>
                    <a:p>
                      <a:r>
                        <a:rPr lang="en-US" sz="1400" b="0" i="0" u="none" strike="noStrike" cap="none" dirty="0">
                          <a:solidFill>
                            <a:srgbClr val="000000"/>
                          </a:solidFill>
                          <a:latin typeface="Arial"/>
                          <a:cs typeface="Arial"/>
                          <a:sym typeface="Arial"/>
                        </a:rPr>
                        <a:t>0.847</a:t>
                      </a:r>
                    </a:p>
                  </a:txBody>
                  <a:tcPr/>
                </a:tc>
                <a:extLst>
                  <a:ext uri="{0D108BD9-81ED-4DB2-BD59-A6C34878D82A}">
                    <a16:rowId xmlns:a16="http://schemas.microsoft.com/office/drawing/2014/main" val="3513237694"/>
                  </a:ext>
                </a:extLst>
              </a:tr>
              <a:tr h="370840">
                <a:tc>
                  <a:txBody>
                    <a:bodyPr/>
                    <a:lstStyle/>
                    <a:p>
                      <a:r>
                        <a:rPr lang="en-US" sz="1400" b="1" i="0" u="none" strike="noStrike" cap="none" dirty="0">
                          <a:solidFill>
                            <a:srgbClr val="000000"/>
                          </a:solidFill>
                          <a:latin typeface="Arial"/>
                          <a:cs typeface="Arial"/>
                          <a:sym typeface="Arial"/>
                        </a:rPr>
                        <a:t>S2</a:t>
                      </a:r>
                    </a:p>
                  </a:txBody>
                  <a:tcPr/>
                </a:tc>
                <a:tc>
                  <a:txBody>
                    <a:bodyPr/>
                    <a:lstStyle/>
                    <a:p>
                      <a:r>
                        <a:rPr lang="en-US" sz="1400" b="0" i="0" u="none" strike="noStrike" cap="none" dirty="0">
                          <a:solidFill>
                            <a:srgbClr val="000000"/>
                          </a:solidFill>
                          <a:latin typeface="Arial"/>
                          <a:cs typeface="Arial"/>
                          <a:sym typeface="Arial"/>
                        </a:rPr>
                        <a:t>0.640</a:t>
                      </a:r>
                    </a:p>
                  </a:txBody>
                  <a:tcPr/>
                </a:tc>
                <a:tc>
                  <a:txBody>
                    <a:bodyPr/>
                    <a:lstStyle/>
                    <a:p>
                      <a:r>
                        <a:rPr lang="en-US" sz="1400" b="0" i="0" u="none" strike="noStrike" cap="none" dirty="0">
                          <a:solidFill>
                            <a:srgbClr val="000000"/>
                          </a:solidFill>
                          <a:latin typeface="Arial"/>
                          <a:cs typeface="Arial"/>
                          <a:sym typeface="Arial"/>
                        </a:rPr>
                        <a:t>0.304</a:t>
                      </a:r>
                    </a:p>
                  </a:txBody>
                  <a:tcPr/>
                </a:tc>
                <a:extLst>
                  <a:ext uri="{0D108BD9-81ED-4DB2-BD59-A6C34878D82A}">
                    <a16:rowId xmlns:a16="http://schemas.microsoft.com/office/drawing/2014/main" val="3115687427"/>
                  </a:ext>
                </a:extLst>
              </a:tr>
              <a:tr h="370840">
                <a:tc>
                  <a:txBody>
                    <a:bodyPr/>
                    <a:lstStyle/>
                    <a:p>
                      <a:r>
                        <a:rPr lang="en-US" sz="1400" b="1" i="0" u="none" strike="noStrike" cap="none" dirty="0">
                          <a:solidFill>
                            <a:srgbClr val="000000"/>
                          </a:solidFill>
                          <a:latin typeface="Arial"/>
                          <a:cs typeface="Arial"/>
                          <a:sym typeface="Arial"/>
                        </a:rPr>
                        <a:t>S3</a:t>
                      </a:r>
                    </a:p>
                  </a:txBody>
                  <a:tcPr/>
                </a:tc>
                <a:tc>
                  <a:txBody>
                    <a:bodyPr/>
                    <a:lstStyle/>
                    <a:p>
                      <a:r>
                        <a:rPr lang="en-US" sz="1400" b="0" i="0" u="none" strike="noStrike" cap="none" dirty="0">
                          <a:solidFill>
                            <a:srgbClr val="000000"/>
                          </a:solidFill>
                          <a:latin typeface="Arial"/>
                          <a:cs typeface="Arial"/>
                          <a:sym typeface="Arial"/>
                        </a:rPr>
                        <a:t>0.626</a:t>
                      </a:r>
                    </a:p>
                  </a:txBody>
                  <a:tcPr/>
                </a:tc>
                <a:tc>
                  <a:txBody>
                    <a:bodyPr/>
                    <a:lstStyle/>
                    <a:p>
                      <a:r>
                        <a:rPr lang="en-US" sz="1400" b="0" i="0" u="none" strike="noStrike" cap="none" dirty="0">
                          <a:solidFill>
                            <a:srgbClr val="000000"/>
                          </a:solidFill>
                          <a:latin typeface="Arial"/>
                          <a:cs typeface="Arial"/>
                          <a:sym typeface="Arial"/>
                        </a:rPr>
                        <a:t>0.377</a:t>
                      </a:r>
                    </a:p>
                  </a:txBody>
                  <a:tcPr/>
                </a:tc>
                <a:extLst>
                  <a:ext uri="{0D108BD9-81ED-4DB2-BD59-A6C34878D82A}">
                    <a16:rowId xmlns:a16="http://schemas.microsoft.com/office/drawing/2014/main" val="378053337"/>
                  </a:ext>
                </a:extLst>
              </a:tr>
            </a:tbl>
          </a:graphicData>
        </a:graphic>
      </p:graphicFrame>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51">
          <a:extLst>
            <a:ext uri="{FF2B5EF4-FFF2-40B4-BE49-F238E27FC236}">
              <a16:creationId xmlns:a16="http://schemas.microsoft.com/office/drawing/2014/main" id="{AB24C552-AE92-A770-951E-2F0DAF7E59F1}"/>
            </a:ext>
          </a:extLst>
        </p:cNvPr>
        <p:cNvGrpSpPr/>
        <p:nvPr/>
      </p:nvGrpSpPr>
      <p:grpSpPr>
        <a:xfrm>
          <a:off x="0" y="0"/>
          <a:ext cx="0" cy="0"/>
          <a:chOff x="0" y="0"/>
          <a:chExt cx="0" cy="0"/>
        </a:xfrm>
      </p:grpSpPr>
      <p:sp>
        <p:nvSpPr>
          <p:cNvPr id="6" name="Google Shape;244;p19">
            <a:extLst>
              <a:ext uri="{FF2B5EF4-FFF2-40B4-BE49-F238E27FC236}">
                <a16:creationId xmlns:a16="http://schemas.microsoft.com/office/drawing/2014/main" id="{B3AD6821-5DEF-664D-180C-8D2E143686B5}"/>
              </a:ext>
            </a:extLst>
          </p:cNvPr>
          <p:cNvSpPr txBox="1">
            <a:spLocks noGrp="1"/>
          </p:cNvSpPr>
          <p:nvPr>
            <p:ph type="title"/>
          </p:nvPr>
        </p:nvSpPr>
        <p:spPr>
          <a:xfrm>
            <a:off x="1381249" y="896112"/>
            <a:ext cx="6355369" cy="43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dirty="0"/>
              <a:t>Future Improvements</a:t>
            </a:r>
            <a:endParaRPr dirty="0">
              <a:highlight>
                <a:schemeClr val="accent1"/>
              </a:highlight>
            </a:endParaRPr>
          </a:p>
        </p:txBody>
      </p:sp>
      <p:sp>
        <p:nvSpPr>
          <p:cNvPr id="7" name="Google Shape;245;p19">
            <a:extLst>
              <a:ext uri="{FF2B5EF4-FFF2-40B4-BE49-F238E27FC236}">
                <a16:creationId xmlns:a16="http://schemas.microsoft.com/office/drawing/2014/main" id="{3D82241C-C16E-424F-A0C4-30276557DCBE}"/>
              </a:ext>
            </a:extLst>
          </p:cNvPr>
          <p:cNvSpPr txBox="1">
            <a:spLocks noGrp="1"/>
          </p:cNvSpPr>
          <p:nvPr>
            <p:ph type="body" idx="1"/>
          </p:nvPr>
        </p:nvSpPr>
        <p:spPr>
          <a:xfrm>
            <a:off x="613126" y="2255689"/>
            <a:ext cx="7499187" cy="3112200"/>
          </a:xfrm>
          <a:prstGeom prst="rect">
            <a:avLst/>
          </a:prstGeom>
          <a:noFill/>
          <a:ln>
            <a:noFill/>
          </a:ln>
        </p:spPr>
        <p:txBody>
          <a:bodyPr spcFirstLastPara="1" wrap="square" lIns="91425" tIns="91425" rIns="91425" bIns="91425" anchor="t" anchorCtr="0">
            <a:noAutofit/>
          </a:bodyPr>
          <a:lstStyle/>
          <a:p>
            <a:pPr marL="457200" lvl="0" indent="-381000" algn="just" rtl="0">
              <a:lnSpc>
                <a:spcPct val="100000"/>
              </a:lnSpc>
              <a:spcBef>
                <a:spcPts val="600"/>
              </a:spcBef>
              <a:spcAft>
                <a:spcPts val="0"/>
              </a:spcAft>
              <a:buClr>
                <a:schemeClr val="accent1"/>
              </a:buClr>
              <a:buSzPts val="2400"/>
              <a:buChar char="◉"/>
            </a:pPr>
            <a:r>
              <a:rPr lang="en" sz="1400" b="1" dirty="0"/>
              <a:t>Work on band data in order to improve the quality of tha classification and properly test the L</a:t>
            </a:r>
            <a:r>
              <a:rPr lang="en-US" sz="1400" b="1" dirty="0"/>
              <a:t>e</a:t>
            </a:r>
            <a:r>
              <a:rPr lang="en" sz="1400" b="1" dirty="0"/>
              <a:t>t-It-Snow algorithm</a:t>
            </a:r>
            <a:endParaRPr dirty="0"/>
          </a:p>
          <a:p>
            <a:pPr marL="457200" lvl="0" indent="-381000" algn="just" rtl="0">
              <a:lnSpc>
                <a:spcPct val="100000"/>
              </a:lnSpc>
              <a:spcBef>
                <a:spcPts val="600"/>
              </a:spcBef>
              <a:spcAft>
                <a:spcPts val="0"/>
              </a:spcAft>
              <a:buClr>
                <a:schemeClr val="accent1"/>
              </a:buClr>
              <a:buSzPts val="2400"/>
              <a:buChar char="◉"/>
            </a:pPr>
            <a:r>
              <a:rPr lang="en-US" sz="1400" b="1" dirty="0"/>
              <a:t>Usage of Commercial Satellite Data</a:t>
            </a:r>
            <a:endParaRPr dirty="0"/>
          </a:p>
          <a:p>
            <a:pPr marL="457200" lvl="0" indent="-228600" algn="just" rtl="0">
              <a:lnSpc>
                <a:spcPct val="100000"/>
              </a:lnSpc>
              <a:spcBef>
                <a:spcPts val="600"/>
              </a:spcBef>
              <a:spcAft>
                <a:spcPts val="0"/>
              </a:spcAft>
              <a:buClr>
                <a:schemeClr val="accent1"/>
              </a:buClr>
              <a:buSzPts val="2400"/>
              <a:buNone/>
            </a:pPr>
            <a:endParaRPr sz="1400" dirty="0"/>
          </a:p>
          <a:p>
            <a:pPr marL="457200" lvl="0" indent="-228600" algn="just" rtl="0">
              <a:lnSpc>
                <a:spcPct val="100000"/>
              </a:lnSpc>
              <a:spcBef>
                <a:spcPts val="600"/>
              </a:spcBef>
              <a:spcAft>
                <a:spcPts val="0"/>
              </a:spcAft>
              <a:buClr>
                <a:schemeClr val="accent1"/>
              </a:buClr>
              <a:buSzPts val="2400"/>
              <a:buNone/>
            </a:pPr>
            <a:endParaRPr sz="1400" dirty="0"/>
          </a:p>
        </p:txBody>
      </p:sp>
      <p:grpSp>
        <p:nvGrpSpPr>
          <p:cNvPr id="8" name="Google Shape;246;p19">
            <a:extLst>
              <a:ext uri="{FF2B5EF4-FFF2-40B4-BE49-F238E27FC236}">
                <a16:creationId xmlns:a16="http://schemas.microsoft.com/office/drawing/2014/main" id="{D53F5741-2F43-A75C-0BA8-956EB87187AE}"/>
              </a:ext>
            </a:extLst>
          </p:cNvPr>
          <p:cNvGrpSpPr/>
          <p:nvPr/>
        </p:nvGrpSpPr>
        <p:grpSpPr>
          <a:xfrm>
            <a:off x="916458" y="1019750"/>
            <a:ext cx="214625" cy="214625"/>
            <a:chOff x="2594050" y="1631825"/>
            <a:chExt cx="439625" cy="439625"/>
          </a:xfrm>
        </p:grpSpPr>
        <p:sp>
          <p:nvSpPr>
            <p:cNvPr id="9" name="Google Shape;247;p19">
              <a:extLst>
                <a:ext uri="{FF2B5EF4-FFF2-40B4-BE49-F238E27FC236}">
                  <a16:creationId xmlns:a16="http://schemas.microsoft.com/office/drawing/2014/main" id="{E5C361C9-8355-A6CB-AEC3-10B4B71A7FC8}"/>
                </a:ext>
              </a:extLst>
            </p:cNvPr>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248;p19">
              <a:extLst>
                <a:ext uri="{FF2B5EF4-FFF2-40B4-BE49-F238E27FC236}">
                  <a16:creationId xmlns:a16="http://schemas.microsoft.com/office/drawing/2014/main" id="{D8FD6C72-D7CB-AE02-AB92-8488EE4D1B66}"/>
                </a:ext>
              </a:extLst>
            </p:cNvPr>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249;p19">
              <a:extLst>
                <a:ext uri="{FF2B5EF4-FFF2-40B4-BE49-F238E27FC236}">
                  <a16:creationId xmlns:a16="http://schemas.microsoft.com/office/drawing/2014/main" id="{50EC7895-1F7A-4EEB-E8C8-29C36B06E22D}"/>
                </a:ext>
              </a:extLst>
            </p:cNvPr>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250;p19">
              <a:extLst>
                <a:ext uri="{FF2B5EF4-FFF2-40B4-BE49-F238E27FC236}">
                  <a16:creationId xmlns:a16="http://schemas.microsoft.com/office/drawing/2014/main" id="{3FFAF31F-8D5B-4403-22D6-1032630F8C35}"/>
                </a:ext>
              </a:extLst>
            </p:cNvPr>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 name="Google Shape;251;p19">
            <a:extLst>
              <a:ext uri="{FF2B5EF4-FFF2-40B4-BE49-F238E27FC236}">
                <a16:creationId xmlns:a16="http://schemas.microsoft.com/office/drawing/2014/main" id="{2E22C1E5-989C-68C0-1436-3321185BE9EB}"/>
              </a:ext>
            </a:extLst>
          </p:cNvPr>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27</a:t>
            </a:fld>
            <a:endParaRPr/>
          </a:p>
        </p:txBody>
      </p:sp>
    </p:spTree>
    <p:extLst>
      <p:ext uri="{BB962C8B-B14F-4D97-AF65-F5344CB8AC3E}">
        <p14:creationId xmlns:p14="http://schemas.microsoft.com/office/powerpoint/2010/main" val="33433641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4"/>
        <p:cNvGrpSpPr/>
        <p:nvPr/>
      </p:nvGrpSpPr>
      <p:grpSpPr>
        <a:xfrm>
          <a:off x="0" y="0"/>
          <a:ext cx="0" cy="0"/>
          <a:chOff x="0" y="0"/>
          <a:chExt cx="0" cy="0"/>
        </a:xfrm>
      </p:grpSpPr>
      <p:sp>
        <p:nvSpPr>
          <p:cNvPr id="85" name="Google Shape;85;p3"/>
          <p:cNvSpPr txBox="1">
            <a:spLocks noGrp="1"/>
          </p:cNvSpPr>
          <p:nvPr>
            <p:ph type="title"/>
          </p:nvPr>
        </p:nvSpPr>
        <p:spPr>
          <a:xfrm>
            <a:off x="1393000" y="713825"/>
            <a:ext cx="3795300" cy="826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sz="2300"/>
              <a:t>Overview  Snow Products and Comparison</a:t>
            </a:r>
            <a:endParaRPr sz="2300"/>
          </a:p>
        </p:txBody>
      </p:sp>
      <p:grpSp>
        <p:nvGrpSpPr>
          <p:cNvPr id="86" name="Google Shape;86;p3"/>
          <p:cNvGrpSpPr/>
          <p:nvPr/>
        </p:nvGrpSpPr>
        <p:grpSpPr>
          <a:xfrm>
            <a:off x="916458" y="1019750"/>
            <a:ext cx="214625" cy="214625"/>
            <a:chOff x="2594050" y="1631825"/>
            <a:chExt cx="439625" cy="439625"/>
          </a:xfrm>
        </p:grpSpPr>
        <p:sp>
          <p:nvSpPr>
            <p:cNvPr id="87" name="Google Shape;87;p3"/>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3"/>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3"/>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3"/>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1" name="Google Shape;91;p3"/>
          <p:cNvSpPr txBox="1"/>
          <p:nvPr/>
        </p:nvSpPr>
        <p:spPr>
          <a:xfrm>
            <a:off x="366875" y="1744425"/>
            <a:ext cx="5018100" cy="2390100"/>
          </a:xfrm>
          <a:prstGeom prst="rect">
            <a:avLst/>
          </a:prstGeom>
          <a:noFill/>
          <a:ln>
            <a:noFill/>
          </a:ln>
        </p:spPr>
        <p:txBody>
          <a:bodyPr spcFirstLastPara="1" wrap="square" lIns="91425" tIns="91425" rIns="91425" bIns="91425" anchor="t" anchorCtr="0">
            <a:noAutofit/>
          </a:bodyPr>
          <a:lstStyle/>
          <a:p>
            <a:pPr marL="171450" marR="0" lvl="0" indent="-196850" algn="just" rtl="0">
              <a:lnSpc>
                <a:spcPct val="100000"/>
              </a:lnSpc>
              <a:spcBef>
                <a:spcPts val="600"/>
              </a:spcBef>
              <a:spcAft>
                <a:spcPts val="0"/>
              </a:spcAft>
              <a:buClr>
                <a:srgbClr val="000000"/>
              </a:buClr>
              <a:buSzPts val="1600"/>
              <a:buFont typeface="Arial"/>
              <a:buChar char="•"/>
            </a:pPr>
            <a:r>
              <a:rPr lang="en" sz="1600" b="1" i="0" strike="noStrike" cap="none" dirty="0">
                <a:solidFill>
                  <a:srgbClr val="000000"/>
                </a:solidFill>
                <a:latin typeface="Quattrocento Sans"/>
                <a:ea typeface="Quattrocento Sans"/>
                <a:cs typeface="Quattrocento Sans"/>
                <a:sym typeface="Quattrocento Sans"/>
              </a:rPr>
              <a:t>Available Snow Cover Products</a:t>
            </a:r>
            <a:r>
              <a:rPr lang="en" sz="1600" dirty="0">
                <a:latin typeface="Quattrocento Sans"/>
                <a:ea typeface="Quattrocento Sans"/>
                <a:cs typeface="Quattrocento Sans"/>
                <a:sym typeface="Quattrocento Sans"/>
              </a:rPr>
              <a:t>:</a:t>
            </a:r>
            <a:r>
              <a:rPr lang="en" sz="1600" i="0" u="none" strike="noStrike" cap="none" dirty="0">
                <a:solidFill>
                  <a:srgbClr val="000000"/>
                </a:solidFill>
                <a:latin typeface="Quattrocento Sans"/>
                <a:ea typeface="Quattrocento Sans"/>
                <a:cs typeface="Quattrocento Sans"/>
                <a:sym typeface="Quattrocento Sans"/>
              </a:rPr>
              <a:t> MODIS, GFSC, Sentinel-2, Sentinel-3</a:t>
            </a:r>
            <a:endParaRPr sz="1600" dirty="0"/>
          </a:p>
          <a:p>
            <a:pPr marL="171450" marR="0" lvl="0" indent="-196850" algn="just" rtl="0">
              <a:lnSpc>
                <a:spcPct val="100000"/>
              </a:lnSpc>
              <a:spcBef>
                <a:spcPts val="600"/>
              </a:spcBef>
              <a:spcAft>
                <a:spcPts val="0"/>
              </a:spcAft>
              <a:buClr>
                <a:srgbClr val="000000"/>
              </a:buClr>
              <a:buSzPts val="1600"/>
              <a:buFont typeface="Arial"/>
              <a:buChar char="•"/>
            </a:pPr>
            <a:r>
              <a:rPr lang="en" sz="1600" b="1" i="0" u="none" strike="noStrike" cap="none" dirty="0">
                <a:solidFill>
                  <a:srgbClr val="000000"/>
                </a:solidFill>
                <a:latin typeface="Quattrocento Sans"/>
                <a:ea typeface="Quattrocento Sans"/>
                <a:cs typeface="Quattrocento Sans"/>
                <a:sym typeface="Quattrocento Sans"/>
              </a:rPr>
              <a:t>Preprocessing</a:t>
            </a:r>
            <a:r>
              <a:rPr lang="en" sz="1600" dirty="0">
                <a:latin typeface="Quattrocento Sans"/>
                <a:ea typeface="Quattrocento Sans"/>
                <a:cs typeface="Quattrocento Sans"/>
                <a:sym typeface="Quattrocento Sans"/>
              </a:rPr>
              <a:t>: Resampling, Reprojection, Temporal aggregation &amp; Clip to ROI</a:t>
            </a:r>
            <a:r>
              <a:rPr lang="en" sz="1600" b="0" i="0" u="none" strike="noStrike" cap="none" dirty="0">
                <a:solidFill>
                  <a:srgbClr val="000000"/>
                </a:solidFill>
                <a:latin typeface="Quattrocento Sans"/>
                <a:ea typeface="Quattrocento Sans"/>
                <a:cs typeface="Quattrocento Sans"/>
                <a:sym typeface="Quattrocento Sans"/>
              </a:rPr>
              <a:t>. </a:t>
            </a:r>
            <a:endParaRPr sz="1600" dirty="0"/>
          </a:p>
          <a:p>
            <a:pPr marL="171450" marR="0" lvl="0" indent="-196850" algn="just" rtl="0">
              <a:lnSpc>
                <a:spcPct val="100000"/>
              </a:lnSpc>
              <a:spcBef>
                <a:spcPts val="600"/>
              </a:spcBef>
              <a:spcAft>
                <a:spcPts val="0"/>
              </a:spcAft>
              <a:buClr>
                <a:srgbClr val="000000"/>
              </a:buClr>
              <a:buSzPts val="1600"/>
              <a:buFont typeface="Arial"/>
              <a:buChar char="•"/>
            </a:pPr>
            <a:r>
              <a:rPr lang="en" sz="1600" b="1" dirty="0">
                <a:latin typeface="Quattrocento Sans"/>
                <a:ea typeface="Quattrocento Sans"/>
                <a:cs typeface="Quattrocento Sans"/>
                <a:sym typeface="Quattrocento Sans"/>
              </a:rPr>
              <a:t>Key result</a:t>
            </a:r>
            <a:r>
              <a:rPr lang="en" sz="1600" dirty="0">
                <a:latin typeface="Quattrocento Sans"/>
                <a:ea typeface="Quattrocento Sans"/>
                <a:cs typeface="Quattrocento Sans"/>
                <a:sym typeface="Quattrocento Sans"/>
              </a:rPr>
              <a:t>: Harmonized multi-sensor snow cover datasets over the Lombardy Alps for direct side-by-side comparison</a:t>
            </a:r>
            <a:endParaRPr sz="1600" b="0" i="0" u="none" strike="noStrike" cap="none" dirty="0">
              <a:solidFill>
                <a:srgbClr val="000000"/>
              </a:solidFill>
              <a:latin typeface="Quattrocento Sans"/>
              <a:ea typeface="Quattrocento Sans"/>
              <a:cs typeface="Quattrocento Sans"/>
              <a:sym typeface="Quattrocento Sans"/>
            </a:endParaRPr>
          </a:p>
          <a:p>
            <a:pPr marL="0" marR="0" lvl="0" indent="0" algn="l" rtl="0">
              <a:lnSpc>
                <a:spcPct val="100000"/>
              </a:lnSpc>
              <a:spcBef>
                <a:spcPts val="600"/>
              </a:spcBef>
              <a:spcAft>
                <a:spcPts val="0"/>
              </a:spcAft>
              <a:buClr>
                <a:srgbClr val="000000"/>
              </a:buClr>
              <a:buSzPts val="1200"/>
              <a:buFont typeface="Arial"/>
              <a:buNone/>
            </a:pPr>
            <a:endParaRPr sz="1200" b="0" i="0" u="none" strike="noStrike" cap="none" dirty="0">
              <a:solidFill>
                <a:srgbClr val="000000"/>
              </a:solidFill>
              <a:latin typeface="Quattrocento Sans"/>
              <a:ea typeface="Quattrocento Sans"/>
              <a:cs typeface="Quattrocento Sans"/>
              <a:sym typeface="Quattrocento Sans"/>
            </a:endParaRPr>
          </a:p>
        </p:txBody>
      </p:sp>
      <p:sp>
        <p:nvSpPr>
          <p:cNvPr id="92" name="Google Shape;92;p3"/>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3</a:t>
            </a:fld>
            <a:endParaRPr/>
          </a:p>
        </p:txBody>
      </p:sp>
      <p:pic>
        <p:nvPicPr>
          <p:cNvPr id="93" name="Google Shape;93;p3"/>
          <p:cNvPicPr preferRelativeResize="0"/>
          <p:nvPr/>
        </p:nvPicPr>
        <p:blipFill>
          <a:blip r:embed="rId3">
            <a:alphaModFix/>
          </a:blip>
          <a:stretch>
            <a:fillRect/>
          </a:stretch>
        </p:blipFill>
        <p:spPr>
          <a:xfrm>
            <a:off x="5480172" y="0"/>
            <a:ext cx="3663828" cy="5109549"/>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7"/>
        <p:cNvGrpSpPr/>
        <p:nvPr/>
      </p:nvGrpSpPr>
      <p:grpSpPr>
        <a:xfrm>
          <a:off x="0" y="0"/>
          <a:ext cx="0" cy="0"/>
          <a:chOff x="0" y="0"/>
          <a:chExt cx="0" cy="0"/>
        </a:xfrm>
      </p:grpSpPr>
      <p:sp>
        <p:nvSpPr>
          <p:cNvPr id="98" name="Google Shape;98;g36b071e17b7_2_11"/>
          <p:cNvSpPr txBox="1">
            <a:spLocks noGrp="1"/>
          </p:cNvSpPr>
          <p:nvPr>
            <p:ph type="title"/>
          </p:nvPr>
        </p:nvSpPr>
        <p:spPr>
          <a:xfrm>
            <a:off x="1381250" y="896112"/>
            <a:ext cx="5019550" cy="43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Overview for Algorithm implantation </a:t>
            </a:r>
            <a:endParaRPr dirty="0"/>
          </a:p>
        </p:txBody>
      </p:sp>
      <p:sp>
        <p:nvSpPr>
          <p:cNvPr id="99" name="Google Shape;99;g36b071e17b7_2_11"/>
          <p:cNvSpPr txBox="1">
            <a:spLocks noGrp="1"/>
          </p:cNvSpPr>
          <p:nvPr>
            <p:ph type="sldNum" idx="12"/>
          </p:nvPr>
        </p:nvSpPr>
        <p:spPr>
          <a:xfrm>
            <a:off x="8543227"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000000"/>
              </a:buClr>
              <a:buSzPts val="1000"/>
              <a:buFont typeface="Arial"/>
              <a:buNone/>
            </a:pPr>
            <a:fld id="{00000000-1234-1234-1234-123412341234}" type="slidenum">
              <a:rPr lang="en"/>
              <a:t>4</a:t>
            </a:fld>
            <a:endParaRPr/>
          </a:p>
        </p:txBody>
      </p:sp>
      <p:sp>
        <p:nvSpPr>
          <p:cNvPr id="100" name="Google Shape;100;g36b071e17b7_2_11"/>
          <p:cNvSpPr txBox="1"/>
          <p:nvPr/>
        </p:nvSpPr>
        <p:spPr>
          <a:xfrm>
            <a:off x="775074" y="1423656"/>
            <a:ext cx="7433977" cy="2784000"/>
          </a:xfrm>
          <a:prstGeom prst="rect">
            <a:avLst/>
          </a:prstGeom>
          <a:noFill/>
          <a:ln>
            <a:noFill/>
          </a:ln>
        </p:spPr>
        <p:txBody>
          <a:bodyPr spcFirstLastPara="1" wrap="square" lIns="91425" tIns="91425" rIns="91425" bIns="91425" anchor="t" anchorCtr="0">
            <a:noAutofit/>
          </a:bodyPr>
          <a:lstStyle/>
          <a:p>
            <a:pPr marL="0" marR="0" lvl="0" indent="0" algn="just" rtl="0">
              <a:lnSpc>
                <a:spcPct val="100000"/>
              </a:lnSpc>
              <a:spcBef>
                <a:spcPts val="600"/>
              </a:spcBef>
              <a:spcAft>
                <a:spcPts val="0"/>
              </a:spcAft>
              <a:buNone/>
            </a:pPr>
            <a:r>
              <a:rPr lang="en" sz="1600" b="1" i="0" u="none" strike="noStrike" cap="none" dirty="0">
                <a:solidFill>
                  <a:srgbClr val="000000"/>
                </a:solidFill>
                <a:highlight>
                  <a:schemeClr val="accent1"/>
                </a:highlight>
                <a:latin typeface="Quattrocento Sans"/>
                <a:ea typeface="Quattrocento Sans"/>
                <a:cs typeface="Quattrocento Sans"/>
                <a:sym typeface="Quattrocento Sans"/>
              </a:rPr>
              <a:t>Algorithm Implementation</a:t>
            </a:r>
            <a:endParaRPr sz="1600" dirty="0"/>
          </a:p>
          <a:p>
            <a:pPr marL="171450" marR="0" lvl="0" indent="-171450" algn="just" rtl="0">
              <a:lnSpc>
                <a:spcPct val="100000"/>
              </a:lnSpc>
              <a:spcBef>
                <a:spcPts val="600"/>
              </a:spcBef>
              <a:spcAft>
                <a:spcPts val="0"/>
              </a:spcAft>
              <a:buClr>
                <a:srgbClr val="000000"/>
              </a:buClr>
              <a:buSzPts val="1200"/>
              <a:buFont typeface="Arial"/>
              <a:buChar char="•"/>
            </a:pPr>
            <a:r>
              <a:rPr lang="en" sz="1600" b="0" i="0" u="none" strike="noStrike" cap="none" dirty="0">
                <a:solidFill>
                  <a:srgbClr val="000000"/>
                </a:solidFill>
                <a:latin typeface="Quattrocento Sans"/>
                <a:ea typeface="Quattrocento Sans"/>
                <a:cs typeface="Quattrocento Sans"/>
                <a:sym typeface="Quattrocento Sans"/>
              </a:rPr>
              <a:t>Based on previous comparison, </a:t>
            </a:r>
            <a:r>
              <a:rPr lang="en" sz="1600" b="1" i="0" u="none" strike="noStrike" cap="none" dirty="0">
                <a:solidFill>
                  <a:srgbClr val="000000"/>
                </a:solidFill>
                <a:latin typeface="Quattrocento Sans"/>
                <a:ea typeface="Quattrocento Sans"/>
                <a:cs typeface="Quattrocento Sans"/>
                <a:sym typeface="Quattrocento Sans"/>
              </a:rPr>
              <a:t>Sentinel-2</a:t>
            </a:r>
            <a:r>
              <a:rPr lang="en" sz="1600" b="0" i="0" u="none" strike="noStrike" cap="none" dirty="0">
                <a:solidFill>
                  <a:srgbClr val="000000"/>
                </a:solidFill>
                <a:latin typeface="Quattrocento Sans"/>
                <a:ea typeface="Quattrocento Sans"/>
                <a:cs typeface="Quattrocento Sans"/>
                <a:sym typeface="Quattrocento Sans"/>
              </a:rPr>
              <a:t> chosen for detailed mapping.</a:t>
            </a:r>
            <a:endParaRPr sz="1600" dirty="0"/>
          </a:p>
          <a:p>
            <a:pPr marL="171450" marR="0" lvl="0" indent="-171450" algn="just" rtl="0">
              <a:lnSpc>
                <a:spcPct val="100000"/>
              </a:lnSpc>
              <a:spcBef>
                <a:spcPts val="600"/>
              </a:spcBef>
              <a:spcAft>
                <a:spcPts val="0"/>
              </a:spcAft>
              <a:buClr>
                <a:srgbClr val="000000"/>
              </a:buClr>
              <a:buSzPts val="1200"/>
              <a:buFont typeface="Arial"/>
              <a:buChar char="•"/>
            </a:pPr>
            <a:r>
              <a:rPr lang="en" sz="1600" b="0" i="0" u="none" strike="noStrike" cap="none" dirty="0">
                <a:solidFill>
                  <a:srgbClr val="000000"/>
                </a:solidFill>
                <a:latin typeface="Quattrocento Sans"/>
                <a:ea typeface="Quattrocento Sans"/>
                <a:cs typeface="Quattrocento Sans"/>
                <a:sym typeface="Quattrocento Sans"/>
              </a:rPr>
              <a:t>Tested Algorithm: </a:t>
            </a:r>
            <a:endParaRPr sz="1600" dirty="0"/>
          </a:p>
          <a:p>
            <a:pPr marL="0" marR="0" lvl="0" indent="0" algn="just" rtl="0">
              <a:lnSpc>
                <a:spcPct val="100000"/>
              </a:lnSpc>
              <a:spcBef>
                <a:spcPts val="600"/>
              </a:spcBef>
              <a:spcAft>
                <a:spcPts val="0"/>
              </a:spcAft>
              <a:buNone/>
            </a:pPr>
            <a:r>
              <a:rPr lang="en" sz="1600" b="0" i="0" u="none" strike="noStrike" cap="none" dirty="0">
                <a:solidFill>
                  <a:srgbClr val="000000"/>
                </a:solidFill>
                <a:latin typeface="Quattrocento Sans"/>
                <a:ea typeface="Quattrocento Sans"/>
                <a:cs typeface="Quattrocento Sans"/>
                <a:sym typeface="Quattrocento Sans"/>
              </a:rPr>
              <a:t>    - Random Forest classifier </a:t>
            </a:r>
            <a:endParaRPr sz="1600" dirty="0"/>
          </a:p>
          <a:p>
            <a:pPr marL="0" marR="0" lvl="0" indent="0" algn="just" rtl="0">
              <a:lnSpc>
                <a:spcPct val="100000"/>
              </a:lnSpc>
              <a:spcBef>
                <a:spcPts val="600"/>
              </a:spcBef>
              <a:spcAft>
                <a:spcPts val="0"/>
              </a:spcAft>
              <a:buNone/>
            </a:pPr>
            <a:r>
              <a:rPr lang="en" sz="1600" b="0" i="0" u="none" strike="noStrike" cap="none" dirty="0">
                <a:solidFill>
                  <a:srgbClr val="000000"/>
                </a:solidFill>
                <a:latin typeface="Quattrocento Sans"/>
                <a:ea typeface="Quattrocento Sans"/>
                <a:cs typeface="Quattrocento Sans"/>
                <a:sym typeface="Quattrocento Sans"/>
              </a:rPr>
              <a:t>    - Let It Snow threshold-based logic </a:t>
            </a:r>
            <a:endParaRPr sz="1600" dirty="0"/>
          </a:p>
          <a:p>
            <a:pPr marL="0" marR="0" lvl="0" indent="0" algn="just" rtl="0">
              <a:lnSpc>
                <a:spcPct val="100000"/>
              </a:lnSpc>
              <a:spcBef>
                <a:spcPts val="600"/>
              </a:spcBef>
              <a:spcAft>
                <a:spcPts val="0"/>
              </a:spcAft>
              <a:buNone/>
            </a:pPr>
            <a:r>
              <a:rPr lang="en" sz="1600" b="0" i="0" u="none" strike="noStrike" cap="none" dirty="0">
                <a:solidFill>
                  <a:srgbClr val="000000"/>
                </a:solidFill>
                <a:latin typeface="Quattrocento Sans"/>
                <a:ea typeface="Quattrocento Sans"/>
                <a:cs typeface="Quattrocento Sans"/>
                <a:sym typeface="Quattrocento Sans"/>
              </a:rPr>
              <a:t>    - Regression vs. MODIS</a:t>
            </a:r>
            <a:endParaRPr sz="1600" dirty="0"/>
          </a:p>
          <a:p>
            <a:pPr marL="0" marR="0" lvl="0" indent="0" algn="just" rtl="0">
              <a:lnSpc>
                <a:spcPct val="100000"/>
              </a:lnSpc>
              <a:spcBef>
                <a:spcPts val="600"/>
              </a:spcBef>
              <a:spcAft>
                <a:spcPts val="0"/>
              </a:spcAft>
              <a:buNone/>
            </a:pPr>
            <a:r>
              <a:rPr lang="en" sz="1600" b="1" i="0" u="none" strike="noStrike" cap="none" dirty="0">
                <a:solidFill>
                  <a:srgbClr val="000000"/>
                </a:solidFill>
                <a:highlight>
                  <a:schemeClr val="accent1"/>
                </a:highlight>
                <a:latin typeface="Quattrocento Sans"/>
                <a:ea typeface="Quattrocento Sans"/>
                <a:cs typeface="Quattrocento Sans"/>
                <a:sym typeface="Quattrocento Sans"/>
              </a:rPr>
              <a:t>Testing Phase</a:t>
            </a:r>
            <a:r>
              <a:rPr lang="en" sz="1600" b="0" i="0" u="none" strike="noStrike" cap="none" dirty="0">
                <a:solidFill>
                  <a:srgbClr val="000000"/>
                </a:solidFill>
                <a:latin typeface="Quattrocento Sans"/>
                <a:ea typeface="Quattrocento Sans"/>
                <a:cs typeface="Quattrocento Sans"/>
                <a:sym typeface="Quattrocento Sans"/>
              </a:rPr>
              <a:t>: Applied and evaluated on multiple winter weeks of 2022- 2023</a:t>
            </a:r>
            <a:endParaRPr sz="1600" b="0" i="0" u="none" strike="noStrike" cap="none" dirty="0">
              <a:solidFill>
                <a:srgbClr val="000000"/>
              </a:solidFill>
              <a:latin typeface="Quattrocento Sans"/>
              <a:ea typeface="Quattrocento Sans"/>
              <a:cs typeface="Quattrocento Sans"/>
              <a:sym typeface="Quattrocento Sans"/>
            </a:endParaRPr>
          </a:p>
          <a:p>
            <a:pPr marL="0" marR="0" lvl="0" indent="0" algn="l" rtl="0">
              <a:lnSpc>
                <a:spcPct val="100000"/>
              </a:lnSpc>
              <a:spcBef>
                <a:spcPts val="600"/>
              </a:spcBef>
              <a:spcAft>
                <a:spcPts val="0"/>
              </a:spcAft>
              <a:buNone/>
            </a:pPr>
            <a:r>
              <a:rPr lang="en" sz="1600" b="0" i="0" u="none" strike="noStrike" cap="none" dirty="0">
                <a:solidFill>
                  <a:srgbClr val="000000"/>
                </a:solidFill>
                <a:latin typeface="Quattrocento Sans"/>
                <a:ea typeface="Quattrocento Sans"/>
                <a:cs typeface="Quattrocento Sans"/>
                <a:sym typeface="Quattrocento Sans"/>
              </a:rPr>
              <a:t> </a:t>
            </a:r>
            <a:endParaRPr sz="1600" dirty="0"/>
          </a:p>
        </p:txBody>
      </p:sp>
      <p:sp>
        <p:nvSpPr>
          <p:cNvPr id="101" name="Google Shape;101;g36b071e17b7_2_11"/>
          <p:cNvSpPr/>
          <p:nvPr/>
        </p:nvSpPr>
        <p:spPr>
          <a:xfrm>
            <a:off x="5650" y="4163500"/>
            <a:ext cx="9144000" cy="9798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g36b071e17b7_2_11"/>
          <p:cNvSpPr txBox="1"/>
          <p:nvPr/>
        </p:nvSpPr>
        <p:spPr>
          <a:xfrm>
            <a:off x="654550" y="4391800"/>
            <a:ext cx="7846200" cy="52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1000"/>
              </a:spcBef>
              <a:spcAft>
                <a:spcPts val="0"/>
              </a:spcAft>
              <a:buNone/>
            </a:pPr>
            <a:r>
              <a:rPr lang="en" sz="1100" b="1" i="1" u="sng" strike="noStrike" cap="none">
                <a:solidFill>
                  <a:srgbClr val="000000"/>
                </a:solidFill>
                <a:latin typeface="Lora"/>
                <a:ea typeface="Lora"/>
                <a:cs typeface="Lora"/>
                <a:sym typeface="Lora"/>
              </a:rPr>
              <a:t>Let-It-Snow (LIS) algorithm (https://gitlab.orfeo-toolbox.org/remote_modules/let-it-snow)</a:t>
            </a:r>
            <a:endParaRPr sz="1100" b="1" i="1" u="sng" strike="noStrike" cap="none">
              <a:solidFill>
                <a:srgbClr val="000000"/>
              </a:solidFill>
              <a:latin typeface="Lora"/>
              <a:ea typeface="Lora"/>
              <a:cs typeface="Lora"/>
              <a:sym typeface="Lora"/>
            </a:endParaRPr>
          </a:p>
          <a:p>
            <a:pPr marL="0" marR="0" lvl="0" indent="0" algn="l" rtl="0">
              <a:lnSpc>
                <a:spcPct val="100000"/>
              </a:lnSpc>
              <a:spcBef>
                <a:spcPts val="1000"/>
              </a:spcBef>
              <a:spcAft>
                <a:spcPts val="0"/>
              </a:spcAft>
              <a:buClr>
                <a:srgbClr val="000000"/>
              </a:buClr>
              <a:buSzPts val="1100"/>
              <a:buFont typeface="Arial"/>
              <a:buNone/>
            </a:pPr>
            <a:endParaRPr sz="1100" b="0" i="1" u="none" strike="noStrike" cap="none">
              <a:solidFill>
                <a:srgbClr val="000000"/>
              </a:solidFill>
              <a:latin typeface="Lora"/>
              <a:ea typeface="Lora"/>
              <a:cs typeface="Lora"/>
              <a:sym typeface="Lora"/>
            </a:endParaRPr>
          </a:p>
          <a:p>
            <a:pPr marL="0" marR="0" lvl="0" indent="0" algn="l" rtl="0">
              <a:lnSpc>
                <a:spcPct val="100000"/>
              </a:lnSpc>
              <a:spcBef>
                <a:spcPts val="1000"/>
              </a:spcBef>
              <a:spcAft>
                <a:spcPts val="1000"/>
              </a:spcAft>
              <a:buClr>
                <a:srgbClr val="000000"/>
              </a:buClr>
              <a:buSzPts val="1100"/>
              <a:buFont typeface="Arial"/>
              <a:buNone/>
            </a:pPr>
            <a:endParaRPr sz="1100" b="0" i="1" u="none" strike="noStrike" cap="none">
              <a:solidFill>
                <a:srgbClr val="000000"/>
              </a:solidFill>
              <a:latin typeface="Lora"/>
              <a:ea typeface="Lora"/>
              <a:cs typeface="Lora"/>
              <a:sym typeface="Lor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4"/>
        <p:cNvGrpSpPr/>
        <p:nvPr/>
      </p:nvGrpSpPr>
      <p:grpSpPr>
        <a:xfrm>
          <a:off x="0" y="0"/>
          <a:ext cx="0" cy="0"/>
          <a:chOff x="0" y="0"/>
          <a:chExt cx="0" cy="0"/>
        </a:xfrm>
      </p:grpSpPr>
      <p:sp>
        <p:nvSpPr>
          <p:cNvPr id="115" name="Google Shape;115;p5"/>
          <p:cNvSpPr txBox="1">
            <a:spLocks noGrp="1"/>
          </p:cNvSpPr>
          <p:nvPr>
            <p:ph type="title"/>
          </p:nvPr>
        </p:nvSpPr>
        <p:spPr>
          <a:xfrm>
            <a:off x="1381250" y="896112"/>
            <a:ext cx="3878400" cy="43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000"/>
              <a:buNone/>
            </a:pPr>
            <a:r>
              <a:rPr lang="en" dirty="0">
                <a:highlight>
                  <a:schemeClr val="accent1"/>
                </a:highlight>
              </a:rPr>
              <a:t>Data Information</a:t>
            </a:r>
            <a:endParaRPr dirty="0">
              <a:highlight>
                <a:schemeClr val="accent1"/>
              </a:highlight>
            </a:endParaRPr>
          </a:p>
        </p:txBody>
      </p:sp>
      <p:graphicFrame>
        <p:nvGraphicFramePr>
          <p:cNvPr id="116" name="Google Shape;116;p5"/>
          <p:cNvGraphicFramePr/>
          <p:nvPr>
            <p:extLst>
              <p:ext uri="{D42A27DB-BD31-4B8C-83A1-F6EECF244321}">
                <p14:modId xmlns:p14="http://schemas.microsoft.com/office/powerpoint/2010/main" val="1811379422"/>
              </p:ext>
            </p:extLst>
          </p:nvPr>
        </p:nvGraphicFramePr>
        <p:xfrm>
          <a:off x="835573" y="1632668"/>
          <a:ext cx="7472854" cy="2901640"/>
        </p:xfrm>
        <a:graphic>
          <a:graphicData uri="http://schemas.openxmlformats.org/drawingml/2006/table">
            <a:tbl>
              <a:tblPr>
                <a:tableStyleId>{5940675A-B579-460E-94D1-54222C63F5DA}</a:tableStyleId>
              </a:tblPr>
              <a:tblGrid>
                <a:gridCol w="1562097">
                  <a:extLst>
                    <a:ext uri="{9D8B030D-6E8A-4147-A177-3AD203B41FA5}">
                      <a16:colId xmlns:a16="http://schemas.microsoft.com/office/drawing/2014/main" val="20000"/>
                    </a:ext>
                  </a:extLst>
                </a:gridCol>
                <a:gridCol w="1863431">
                  <a:extLst>
                    <a:ext uri="{9D8B030D-6E8A-4147-A177-3AD203B41FA5}">
                      <a16:colId xmlns:a16="http://schemas.microsoft.com/office/drawing/2014/main" val="20001"/>
                    </a:ext>
                  </a:extLst>
                </a:gridCol>
                <a:gridCol w="1684505">
                  <a:extLst>
                    <a:ext uri="{9D8B030D-6E8A-4147-A177-3AD203B41FA5}">
                      <a16:colId xmlns:a16="http://schemas.microsoft.com/office/drawing/2014/main" val="20002"/>
                    </a:ext>
                  </a:extLst>
                </a:gridCol>
                <a:gridCol w="2362821">
                  <a:extLst>
                    <a:ext uri="{9D8B030D-6E8A-4147-A177-3AD203B41FA5}">
                      <a16:colId xmlns:a16="http://schemas.microsoft.com/office/drawing/2014/main" val="20003"/>
                    </a:ext>
                  </a:extLst>
                </a:gridCol>
              </a:tblGrid>
              <a:tr h="585851">
                <a:tc>
                  <a:txBody>
                    <a:bodyPr/>
                    <a:lstStyle/>
                    <a:p>
                      <a:pPr marL="0" marR="0" lvl="0" indent="0" algn="l" rtl="0">
                        <a:lnSpc>
                          <a:spcPct val="100000"/>
                        </a:lnSpc>
                        <a:spcBef>
                          <a:spcPts val="0"/>
                        </a:spcBef>
                        <a:spcAft>
                          <a:spcPts val="0"/>
                        </a:spcAft>
                        <a:buNone/>
                      </a:pPr>
                      <a:r>
                        <a:rPr lang="en" sz="1200" b="1" u="none" strike="noStrike" cap="none" dirty="0">
                          <a:solidFill>
                            <a:srgbClr val="000000"/>
                          </a:solidFill>
                          <a:sym typeface="Quattrocento Sans"/>
                        </a:rPr>
                        <a:t>Product</a:t>
                      </a:r>
                      <a:endParaRPr sz="1200" dirty="0">
                        <a:latin typeface="+mn-lt"/>
                      </a:endParaRPr>
                    </a:p>
                  </a:txBody>
                  <a:tcPr marL="91450" marR="91450" marT="45725" marB="45725" anchor="ctr">
                    <a:solidFill>
                      <a:schemeClr val="accent1">
                        <a:lumMod val="40000"/>
                        <a:lumOff val="60000"/>
                      </a:schemeClr>
                    </a:solidFill>
                  </a:tcPr>
                </a:tc>
                <a:tc>
                  <a:txBody>
                    <a:bodyPr/>
                    <a:lstStyle/>
                    <a:p>
                      <a:pPr marL="0" marR="0" lvl="0" indent="0" algn="l" rtl="0">
                        <a:lnSpc>
                          <a:spcPct val="100000"/>
                        </a:lnSpc>
                        <a:spcBef>
                          <a:spcPts val="0"/>
                        </a:spcBef>
                        <a:spcAft>
                          <a:spcPts val="0"/>
                        </a:spcAft>
                        <a:buNone/>
                      </a:pPr>
                      <a:r>
                        <a:rPr lang="en" sz="1200" b="1" u="none" strike="noStrike" cap="none">
                          <a:solidFill>
                            <a:srgbClr val="000000"/>
                          </a:solidFill>
                          <a:sym typeface="Quattrocento Sans"/>
                        </a:rPr>
                        <a:t>Source</a:t>
                      </a:r>
                      <a:endParaRPr sz="1200">
                        <a:latin typeface="+mn-lt"/>
                      </a:endParaRPr>
                    </a:p>
                  </a:txBody>
                  <a:tcPr marL="91450" marR="91450" marT="45725" marB="45725" anchor="ctr">
                    <a:solidFill>
                      <a:schemeClr val="accent1">
                        <a:lumMod val="40000"/>
                        <a:lumOff val="60000"/>
                      </a:schemeClr>
                    </a:solidFill>
                  </a:tcPr>
                </a:tc>
                <a:tc>
                  <a:txBody>
                    <a:bodyPr/>
                    <a:lstStyle/>
                    <a:p>
                      <a:pPr marL="0" marR="0" lvl="0" indent="0" algn="l" rtl="0">
                        <a:lnSpc>
                          <a:spcPct val="100000"/>
                        </a:lnSpc>
                        <a:spcBef>
                          <a:spcPts val="0"/>
                        </a:spcBef>
                        <a:spcAft>
                          <a:spcPts val="0"/>
                        </a:spcAft>
                        <a:buNone/>
                      </a:pPr>
                      <a:r>
                        <a:rPr lang="en" sz="1200" b="1" u="none" strike="noStrike" cap="none" dirty="0">
                          <a:solidFill>
                            <a:srgbClr val="000000"/>
                          </a:solidFill>
                          <a:sym typeface="Quattrocento Sans"/>
                        </a:rPr>
                        <a:t>Spatial Resolution</a:t>
                      </a:r>
                      <a:endParaRPr sz="1200" dirty="0">
                        <a:latin typeface="+mn-lt"/>
                      </a:endParaRPr>
                    </a:p>
                  </a:txBody>
                  <a:tcPr marL="91450" marR="91450" marT="45725" marB="45725" anchor="ctr">
                    <a:solidFill>
                      <a:schemeClr val="accent1">
                        <a:lumMod val="40000"/>
                        <a:lumOff val="60000"/>
                      </a:schemeClr>
                    </a:solidFill>
                  </a:tcPr>
                </a:tc>
                <a:tc>
                  <a:txBody>
                    <a:bodyPr/>
                    <a:lstStyle/>
                    <a:p>
                      <a:pPr marL="0" marR="0" lvl="0" indent="0" algn="l" rtl="0">
                        <a:lnSpc>
                          <a:spcPct val="100000"/>
                        </a:lnSpc>
                        <a:spcBef>
                          <a:spcPts val="0"/>
                        </a:spcBef>
                        <a:spcAft>
                          <a:spcPts val="0"/>
                        </a:spcAft>
                        <a:buNone/>
                      </a:pPr>
                      <a:r>
                        <a:rPr lang="en" sz="1200" b="1" u="none" strike="noStrike" cap="none">
                          <a:solidFill>
                            <a:srgbClr val="000000"/>
                          </a:solidFill>
                          <a:sym typeface="Quattrocento Sans"/>
                        </a:rPr>
                        <a:t>Temporal Resolution</a:t>
                      </a:r>
                      <a:endParaRPr sz="1200">
                        <a:latin typeface="+mn-lt"/>
                      </a:endParaRPr>
                    </a:p>
                  </a:txBody>
                  <a:tcPr marL="91450" marR="91450" marT="45725" marB="45725" anchor="ctr">
                    <a:solidFill>
                      <a:schemeClr val="accent1">
                        <a:lumMod val="40000"/>
                        <a:lumOff val="60000"/>
                      </a:schemeClr>
                    </a:solidFill>
                  </a:tcPr>
                </a:tc>
                <a:extLst>
                  <a:ext uri="{0D108BD9-81ED-4DB2-BD59-A6C34878D82A}">
                    <a16:rowId xmlns:a16="http://schemas.microsoft.com/office/drawing/2014/main" val="10000"/>
                  </a:ext>
                </a:extLst>
              </a:tr>
              <a:tr h="558236">
                <a:tc>
                  <a:txBody>
                    <a:bodyPr/>
                    <a:lstStyle/>
                    <a:p>
                      <a:pPr marL="0" marR="0" lvl="0" indent="0" algn="l" rtl="0">
                        <a:lnSpc>
                          <a:spcPct val="100000"/>
                        </a:lnSpc>
                        <a:spcBef>
                          <a:spcPts val="0"/>
                        </a:spcBef>
                        <a:spcAft>
                          <a:spcPts val="0"/>
                        </a:spcAft>
                        <a:buNone/>
                      </a:pPr>
                      <a:r>
                        <a:rPr lang="en" sz="1200" b="1" u="none" strike="noStrike" cap="none">
                          <a:solidFill>
                            <a:srgbClr val="000000"/>
                          </a:solidFill>
                          <a:sym typeface="Quattrocento Sans"/>
                        </a:rPr>
                        <a:t>MODIS</a:t>
                      </a:r>
                      <a:endParaRPr sz="1200">
                        <a:latin typeface="+mn-lt"/>
                      </a:endParaRPr>
                    </a:p>
                  </a:txBody>
                  <a:tcPr marL="91450" marR="91450" marT="45725" marB="45725" anchor="ctr">
                    <a:solidFill>
                      <a:schemeClr val="accent1">
                        <a:lumMod val="40000"/>
                        <a:lumOff val="60000"/>
                      </a:schemeClr>
                    </a:solidFill>
                  </a:tcPr>
                </a:tc>
                <a:tc>
                  <a:txBody>
                    <a:bodyPr/>
                    <a:lstStyle/>
                    <a:p>
                      <a:pPr marL="0" marR="0" lvl="0" indent="0" algn="l" rtl="0">
                        <a:lnSpc>
                          <a:spcPct val="100000"/>
                        </a:lnSpc>
                        <a:spcBef>
                          <a:spcPts val="0"/>
                        </a:spcBef>
                        <a:spcAft>
                          <a:spcPts val="0"/>
                        </a:spcAft>
                        <a:buNone/>
                      </a:pPr>
                      <a:r>
                        <a:rPr lang="en" sz="1200" b="0" u="none" strike="noStrike" cap="none" dirty="0">
                          <a:solidFill>
                            <a:srgbClr val="000000"/>
                          </a:solidFill>
                          <a:sym typeface="Quattrocento Sans"/>
                        </a:rPr>
                        <a:t>MODIS </a:t>
                      </a:r>
                      <a:r>
                        <a:rPr lang="en-US" sz="1200" dirty="0"/>
                        <a:t>(NASA LP DAAC)</a:t>
                      </a:r>
                      <a:endParaRPr sz="1200" dirty="0">
                        <a:latin typeface="+mn-lt"/>
                      </a:endParaRPr>
                    </a:p>
                  </a:txBody>
                  <a:tcPr marL="91450" marR="91450" marT="45725" marB="45725" anchor="ctr"/>
                </a:tc>
                <a:tc>
                  <a:txBody>
                    <a:bodyPr/>
                    <a:lstStyle/>
                    <a:p>
                      <a:pPr marL="0" marR="0" lvl="0" indent="0" algn="l" rtl="0">
                        <a:lnSpc>
                          <a:spcPct val="100000"/>
                        </a:lnSpc>
                        <a:spcBef>
                          <a:spcPts val="0"/>
                        </a:spcBef>
                        <a:spcAft>
                          <a:spcPts val="0"/>
                        </a:spcAft>
                        <a:buNone/>
                      </a:pPr>
                      <a:r>
                        <a:rPr lang="en" sz="1200" b="0" u="none" strike="noStrike" cap="none">
                          <a:solidFill>
                            <a:srgbClr val="000000"/>
                          </a:solidFill>
                          <a:sym typeface="Quattrocento Sans"/>
                        </a:rPr>
                        <a:t>500 m</a:t>
                      </a:r>
                      <a:endParaRPr sz="1200">
                        <a:latin typeface="+mn-lt"/>
                      </a:endParaRPr>
                    </a:p>
                  </a:txBody>
                  <a:tcPr marL="91450" marR="91450" marT="45725" marB="45725" anchor="ctr"/>
                </a:tc>
                <a:tc>
                  <a:txBody>
                    <a:bodyPr/>
                    <a:lstStyle/>
                    <a:p>
                      <a:pPr marL="0" marR="0" lvl="0" indent="0" algn="l" rtl="0">
                        <a:lnSpc>
                          <a:spcPct val="100000"/>
                        </a:lnSpc>
                        <a:spcBef>
                          <a:spcPts val="0"/>
                        </a:spcBef>
                        <a:spcAft>
                          <a:spcPts val="0"/>
                        </a:spcAft>
                        <a:buNone/>
                      </a:pPr>
                      <a:r>
                        <a:rPr lang="en-US" sz="1200" dirty="0"/>
                        <a:t>Single-date acquisition</a:t>
                      </a:r>
                      <a:endParaRPr sz="1200" dirty="0">
                        <a:latin typeface="+mn-lt"/>
                      </a:endParaRPr>
                    </a:p>
                  </a:txBody>
                  <a:tcPr marL="91450" marR="91450" marT="45725" marB="45725" anchor="ctr"/>
                </a:tc>
                <a:extLst>
                  <a:ext uri="{0D108BD9-81ED-4DB2-BD59-A6C34878D82A}">
                    <a16:rowId xmlns:a16="http://schemas.microsoft.com/office/drawing/2014/main" val="10001"/>
                  </a:ext>
                </a:extLst>
              </a:tr>
              <a:tr h="585851">
                <a:tc>
                  <a:txBody>
                    <a:bodyPr/>
                    <a:lstStyle/>
                    <a:p>
                      <a:pPr marL="0" marR="0" lvl="0" indent="0" algn="l" rtl="0">
                        <a:lnSpc>
                          <a:spcPct val="100000"/>
                        </a:lnSpc>
                        <a:spcBef>
                          <a:spcPts val="0"/>
                        </a:spcBef>
                        <a:spcAft>
                          <a:spcPts val="0"/>
                        </a:spcAft>
                        <a:buNone/>
                      </a:pPr>
                      <a:r>
                        <a:rPr lang="en" sz="1200" b="1" u="none" strike="noStrike" cap="none" dirty="0">
                          <a:solidFill>
                            <a:srgbClr val="000000"/>
                          </a:solidFill>
                          <a:sym typeface="Quattrocento Sans"/>
                        </a:rPr>
                        <a:t>GFSC</a:t>
                      </a:r>
                      <a:endParaRPr sz="1200" dirty="0">
                        <a:latin typeface="+mn-lt"/>
                      </a:endParaRPr>
                    </a:p>
                  </a:txBody>
                  <a:tcPr marL="91450" marR="91450" marT="45725" marB="45725" anchor="ctr">
                    <a:solidFill>
                      <a:schemeClr val="accent1">
                        <a:lumMod val="40000"/>
                        <a:lumOff val="60000"/>
                      </a:schemeClr>
                    </a:solidFill>
                  </a:tcPr>
                </a:tc>
                <a:tc>
                  <a:txBody>
                    <a:bodyPr/>
                    <a:lstStyle/>
                    <a:p>
                      <a:pPr marL="0" marR="0" lvl="0" indent="0" algn="l" rtl="0">
                        <a:lnSpc>
                          <a:spcPct val="100000"/>
                        </a:lnSpc>
                        <a:spcBef>
                          <a:spcPts val="0"/>
                        </a:spcBef>
                        <a:spcAft>
                          <a:spcPts val="0"/>
                        </a:spcAft>
                        <a:buNone/>
                      </a:pPr>
                      <a:r>
                        <a:rPr lang="en-US" sz="1200" dirty="0"/>
                        <a:t>Copernicus High-Res Snow &amp; Ice</a:t>
                      </a:r>
                      <a:endParaRPr sz="1200" dirty="0">
                        <a:latin typeface="+mn-lt"/>
                      </a:endParaRPr>
                    </a:p>
                  </a:txBody>
                  <a:tcPr marL="91450" marR="91450" marT="45725" marB="45725" anchor="ctr"/>
                </a:tc>
                <a:tc>
                  <a:txBody>
                    <a:bodyPr/>
                    <a:lstStyle/>
                    <a:p>
                      <a:pPr marL="0" marR="0" lvl="0" indent="0" algn="l" rtl="0">
                        <a:lnSpc>
                          <a:spcPct val="100000"/>
                        </a:lnSpc>
                        <a:spcBef>
                          <a:spcPts val="0"/>
                        </a:spcBef>
                        <a:spcAft>
                          <a:spcPts val="0"/>
                        </a:spcAft>
                        <a:buNone/>
                      </a:pPr>
                      <a:r>
                        <a:rPr lang="en" sz="1200" b="0" u="none" strike="noStrike" cap="none">
                          <a:solidFill>
                            <a:srgbClr val="000000"/>
                          </a:solidFill>
                          <a:sym typeface="Quattrocento Sans"/>
                        </a:rPr>
                        <a:t>60 m</a:t>
                      </a:r>
                      <a:endParaRPr sz="1200">
                        <a:latin typeface="+mn-lt"/>
                      </a:endParaRPr>
                    </a:p>
                  </a:txBody>
                  <a:tcPr marL="91450" marR="91450" marT="45725" marB="45725" anchor="ctr"/>
                </a:tc>
                <a:tc>
                  <a:txBody>
                    <a:bodyPr/>
                    <a:lstStyle/>
                    <a:p>
                      <a:pPr marL="0" marR="0" lvl="0" indent="0" algn="l" rtl="0">
                        <a:lnSpc>
                          <a:spcPct val="100000"/>
                        </a:lnSpc>
                        <a:spcBef>
                          <a:spcPts val="0"/>
                        </a:spcBef>
                        <a:spcAft>
                          <a:spcPts val="0"/>
                        </a:spcAft>
                        <a:buNone/>
                      </a:pPr>
                      <a:r>
                        <a:rPr lang="en-US" sz="1200" dirty="0"/>
                        <a:t>Daily</a:t>
                      </a:r>
                      <a:r>
                        <a:rPr lang="en" sz="1200" b="0" u="none" strike="noStrike" cap="none" dirty="0">
                          <a:solidFill>
                            <a:srgbClr val="000000"/>
                          </a:solidFill>
                          <a:sym typeface="Quattrocento Sans"/>
                        </a:rPr>
                        <a:t> </a:t>
                      </a:r>
                      <a:r>
                        <a:rPr lang="en-US" sz="1200" dirty="0"/>
                        <a:t>composites</a:t>
                      </a:r>
                      <a:endParaRPr sz="1200" dirty="0">
                        <a:latin typeface="+mn-lt"/>
                      </a:endParaRPr>
                    </a:p>
                  </a:txBody>
                  <a:tcPr marL="91450" marR="91450" marT="45725" marB="45725" anchor="ctr"/>
                </a:tc>
                <a:extLst>
                  <a:ext uri="{0D108BD9-81ED-4DB2-BD59-A6C34878D82A}">
                    <a16:rowId xmlns:a16="http://schemas.microsoft.com/office/drawing/2014/main" val="10002"/>
                  </a:ext>
                </a:extLst>
              </a:tr>
              <a:tr h="585851">
                <a:tc>
                  <a:txBody>
                    <a:bodyPr/>
                    <a:lstStyle/>
                    <a:p>
                      <a:pPr marL="0" marR="0" lvl="0" indent="0" algn="l" rtl="0">
                        <a:lnSpc>
                          <a:spcPct val="100000"/>
                        </a:lnSpc>
                        <a:spcBef>
                          <a:spcPts val="0"/>
                        </a:spcBef>
                        <a:spcAft>
                          <a:spcPts val="0"/>
                        </a:spcAft>
                        <a:buNone/>
                      </a:pPr>
                      <a:r>
                        <a:rPr lang="en" sz="1200" b="1" u="none" strike="noStrike" cap="none">
                          <a:solidFill>
                            <a:srgbClr val="000000"/>
                          </a:solidFill>
                          <a:sym typeface="Quattrocento Sans"/>
                        </a:rPr>
                        <a:t>Sentinel-2</a:t>
                      </a:r>
                      <a:endParaRPr sz="1200">
                        <a:latin typeface="+mn-lt"/>
                      </a:endParaRPr>
                    </a:p>
                  </a:txBody>
                  <a:tcPr marL="91450" marR="91450" marT="45725" marB="45725" anchor="ctr">
                    <a:solidFill>
                      <a:schemeClr val="accent1">
                        <a:lumMod val="40000"/>
                        <a:lumOff val="60000"/>
                      </a:schemeClr>
                    </a:solidFill>
                  </a:tcPr>
                </a:tc>
                <a:tc>
                  <a:txBody>
                    <a:bodyPr/>
                    <a:lstStyle/>
                    <a:p>
                      <a:pPr marL="0" marR="0" lvl="0" indent="0" algn="l" rtl="0">
                        <a:lnSpc>
                          <a:spcPct val="100000"/>
                        </a:lnSpc>
                        <a:spcBef>
                          <a:spcPts val="0"/>
                        </a:spcBef>
                        <a:spcAft>
                          <a:spcPts val="0"/>
                        </a:spcAft>
                        <a:buNone/>
                      </a:pPr>
                      <a:r>
                        <a:rPr lang="en-US" sz="1200" dirty="0"/>
                        <a:t>ARPA Lombardy</a:t>
                      </a:r>
                      <a:endParaRPr sz="1200" dirty="0">
                        <a:latin typeface="+mn-lt"/>
                      </a:endParaRPr>
                    </a:p>
                  </a:txBody>
                  <a:tcPr marL="91450" marR="91450" marT="45725" marB="45725" anchor="ctr"/>
                </a:tc>
                <a:tc>
                  <a:txBody>
                    <a:bodyPr/>
                    <a:lstStyle/>
                    <a:p>
                      <a:pPr marL="0" marR="0" lvl="0" indent="0" algn="l" rtl="0">
                        <a:lnSpc>
                          <a:spcPct val="100000"/>
                        </a:lnSpc>
                        <a:spcBef>
                          <a:spcPts val="0"/>
                        </a:spcBef>
                        <a:spcAft>
                          <a:spcPts val="0"/>
                        </a:spcAft>
                        <a:buNone/>
                      </a:pPr>
                      <a:r>
                        <a:rPr lang="en" sz="1200" b="0" u="none" strike="noStrike" cap="none">
                          <a:solidFill>
                            <a:srgbClr val="000000"/>
                          </a:solidFill>
                          <a:sym typeface="Quattrocento Sans"/>
                        </a:rPr>
                        <a:t>20 m</a:t>
                      </a:r>
                      <a:endParaRPr sz="1200">
                        <a:latin typeface="+mn-lt"/>
                      </a:endParaRPr>
                    </a:p>
                  </a:txBody>
                  <a:tcPr marL="91450" marR="91450" marT="45725" marB="45725" anchor="ctr"/>
                </a:tc>
                <a:tc>
                  <a:txBody>
                    <a:bodyPr/>
                    <a:lstStyle/>
                    <a:p>
                      <a:pPr marL="0" marR="0" lvl="0" indent="0" algn="l" rtl="0">
                        <a:lnSpc>
                          <a:spcPct val="100000"/>
                        </a:lnSpc>
                        <a:spcBef>
                          <a:spcPts val="0"/>
                        </a:spcBef>
                        <a:spcAft>
                          <a:spcPts val="0"/>
                        </a:spcAft>
                        <a:buNone/>
                      </a:pPr>
                      <a:r>
                        <a:rPr lang="en" sz="1200" b="0" u="none" strike="noStrike" cap="none" dirty="0">
                          <a:solidFill>
                            <a:srgbClr val="000000"/>
                          </a:solidFill>
                          <a:sym typeface="Quattrocento Sans"/>
                        </a:rPr>
                        <a:t>Bi-weekly </a:t>
                      </a:r>
                      <a:r>
                        <a:rPr lang="en-US" sz="1200" dirty="0"/>
                        <a:t>composites </a:t>
                      </a:r>
                      <a:r>
                        <a:rPr lang="en" sz="1200" b="0" u="none" strike="noStrike" cap="none" dirty="0">
                          <a:solidFill>
                            <a:srgbClr val="000000"/>
                          </a:solidFill>
                          <a:sym typeface="Quattrocento Sans"/>
                        </a:rPr>
                        <a:t> </a:t>
                      </a:r>
                      <a:r>
                        <a:rPr lang="en-US" sz="1200" dirty="0"/>
                        <a:t>(Mon–Sun)</a:t>
                      </a:r>
                      <a:endParaRPr sz="1200" dirty="0">
                        <a:latin typeface="+mn-lt"/>
                      </a:endParaRPr>
                    </a:p>
                  </a:txBody>
                  <a:tcPr marL="91450" marR="91450" marT="45725" marB="45725" anchor="ctr"/>
                </a:tc>
                <a:extLst>
                  <a:ext uri="{0D108BD9-81ED-4DB2-BD59-A6C34878D82A}">
                    <a16:rowId xmlns:a16="http://schemas.microsoft.com/office/drawing/2014/main" val="10003"/>
                  </a:ext>
                </a:extLst>
              </a:tr>
              <a:tr h="585851">
                <a:tc>
                  <a:txBody>
                    <a:bodyPr/>
                    <a:lstStyle/>
                    <a:p>
                      <a:pPr marL="0" marR="0" lvl="0" indent="0" algn="l" rtl="0">
                        <a:lnSpc>
                          <a:spcPct val="100000"/>
                        </a:lnSpc>
                        <a:spcBef>
                          <a:spcPts val="0"/>
                        </a:spcBef>
                        <a:spcAft>
                          <a:spcPts val="0"/>
                        </a:spcAft>
                        <a:buNone/>
                      </a:pPr>
                      <a:r>
                        <a:rPr lang="en" sz="1200" b="1" u="none" strike="noStrike" cap="none" dirty="0">
                          <a:solidFill>
                            <a:srgbClr val="000000"/>
                          </a:solidFill>
                          <a:sym typeface="Quattrocento Sans"/>
                        </a:rPr>
                        <a:t>Sentinel-3</a:t>
                      </a:r>
                      <a:endParaRPr sz="1200" dirty="0">
                        <a:latin typeface="+mn-lt"/>
                      </a:endParaRPr>
                    </a:p>
                  </a:txBody>
                  <a:tcPr marL="91450" marR="91450" marT="45725" marB="45725" anchor="ctr">
                    <a:solidFill>
                      <a:schemeClr val="accent1">
                        <a:lumMod val="40000"/>
                        <a:lumOff val="60000"/>
                      </a:schemeClr>
                    </a:solidFill>
                  </a:tcPr>
                </a:tc>
                <a:tc>
                  <a:txBody>
                    <a:bodyPr/>
                    <a:lstStyle/>
                    <a:p>
                      <a:pPr marL="0" marR="0" lvl="0" indent="0" algn="l" rtl="0">
                        <a:lnSpc>
                          <a:spcPct val="100000"/>
                        </a:lnSpc>
                        <a:spcBef>
                          <a:spcPts val="0"/>
                        </a:spcBef>
                        <a:spcAft>
                          <a:spcPts val="0"/>
                        </a:spcAft>
                        <a:buNone/>
                      </a:pPr>
                      <a:r>
                        <a:rPr lang="en-US" sz="1200" dirty="0"/>
                        <a:t>ARPA Lombardy</a:t>
                      </a:r>
                      <a:endParaRPr sz="1200" dirty="0">
                        <a:latin typeface="+mn-lt"/>
                      </a:endParaRPr>
                    </a:p>
                  </a:txBody>
                  <a:tcPr marL="91450" marR="91450" marT="45725" marB="45725" anchor="ctr"/>
                </a:tc>
                <a:tc>
                  <a:txBody>
                    <a:bodyPr/>
                    <a:lstStyle/>
                    <a:p>
                      <a:pPr marL="0" marR="0" lvl="0" indent="0" algn="l" rtl="0">
                        <a:lnSpc>
                          <a:spcPct val="100000"/>
                        </a:lnSpc>
                        <a:spcBef>
                          <a:spcPts val="0"/>
                        </a:spcBef>
                        <a:spcAft>
                          <a:spcPts val="0"/>
                        </a:spcAft>
                        <a:buNone/>
                      </a:pPr>
                      <a:r>
                        <a:rPr lang="en" sz="1200" b="0" u="none" strike="noStrike" cap="none">
                          <a:solidFill>
                            <a:srgbClr val="000000"/>
                          </a:solidFill>
                          <a:sym typeface="Quattrocento Sans"/>
                        </a:rPr>
                        <a:t>300 m</a:t>
                      </a:r>
                      <a:endParaRPr sz="1200">
                        <a:latin typeface="+mn-lt"/>
                      </a:endParaRPr>
                    </a:p>
                  </a:txBody>
                  <a:tcPr marL="91450" marR="91450" marT="45725" marB="45725" anchor="ctr"/>
                </a:tc>
                <a:tc>
                  <a:txBody>
                    <a:bodyPr/>
                    <a:lstStyle/>
                    <a:p>
                      <a:pPr marL="0" marR="0" lvl="0" indent="0" algn="l" rtl="0">
                        <a:lnSpc>
                          <a:spcPct val="100000"/>
                        </a:lnSpc>
                        <a:spcBef>
                          <a:spcPts val="0"/>
                        </a:spcBef>
                        <a:spcAft>
                          <a:spcPts val="0"/>
                        </a:spcAft>
                        <a:buNone/>
                      </a:pPr>
                      <a:r>
                        <a:rPr lang="en" sz="1200" b="0" u="none" strike="noStrike" cap="none" dirty="0">
                          <a:solidFill>
                            <a:srgbClr val="000000"/>
                          </a:solidFill>
                          <a:sym typeface="Quattrocento Sans"/>
                        </a:rPr>
                        <a:t>Weekly </a:t>
                      </a:r>
                      <a:r>
                        <a:rPr lang="en-US" sz="1200" dirty="0"/>
                        <a:t>composites (Mon–Sun)</a:t>
                      </a:r>
                      <a:endParaRPr sz="1200" dirty="0">
                        <a:latin typeface="+mn-lt"/>
                      </a:endParaRPr>
                    </a:p>
                  </a:txBody>
                  <a:tcPr marL="91450" marR="91450" marT="45725" marB="45725" anchor="ctr"/>
                </a:tc>
                <a:extLst>
                  <a:ext uri="{0D108BD9-81ED-4DB2-BD59-A6C34878D82A}">
                    <a16:rowId xmlns:a16="http://schemas.microsoft.com/office/drawing/2014/main" val="10004"/>
                  </a:ext>
                </a:extLst>
              </a:tr>
            </a:tbl>
          </a:graphicData>
        </a:graphic>
      </p:graphicFrame>
      <p:grpSp>
        <p:nvGrpSpPr>
          <p:cNvPr id="117" name="Google Shape;117;p5"/>
          <p:cNvGrpSpPr/>
          <p:nvPr/>
        </p:nvGrpSpPr>
        <p:grpSpPr>
          <a:xfrm>
            <a:off x="916458" y="1019750"/>
            <a:ext cx="214625" cy="214625"/>
            <a:chOff x="2594050" y="1631825"/>
            <a:chExt cx="439625" cy="439625"/>
          </a:xfrm>
        </p:grpSpPr>
        <p:sp>
          <p:nvSpPr>
            <p:cNvPr id="118" name="Google Shape;118;p5"/>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5"/>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5"/>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5"/>
            <p:cNvSpPr/>
            <p:nvPr/>
          </p:nvSpPr>
          <p:spPr>
            <a:xfrm>
              <a:off x="2814912" y="1754062"/>
              <a:ext cx="49950" cy="49950"/>
            </a:xfrm>
            <a:custGeom>
              <a:avLst/>
              <a:gdLst/>
              <a:ahLst/>
              <a:cxnLst/>
              <a:rect l="l" t="t" r="r" b="b"/>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2" name="Google Shape;122;p5"/>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5</a:t>
            </a:f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3"/>
        <p:cNvGrpSpPr/>
        <p:nvPr/>
      </p:nvGrpSpPr>
      <p:grpSpPr>
        <a:xfrm>
          <a:off x="0" y="0"/>
          <a:ext cx="0" cy="0"/>
          <a:chOff x="0" y="0"/>
          <a:chExt cx="0" cy="0"/>
        </a:xfrm>
      </p:grpSpPr>
      <p:sp>
        <p:nvSpPr>
          <p:cNvPr id="134" name="Google Shape;134;p7"/>
          <p:cNvSpPr txBox="1">
            <a:spLocks noGrp="1"/>
          </p:cNvSpPr>
          <p:nvPr>
            <p:ph type="ctrTitle"/>
          </p:nvPr>
        </p:nvSpPr>
        <p:spPr>
          <a:xfrm>
            <a:off x="2022225" y="1693523"/>
            <a:ext cx="3787800" cy="1159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000"/>
              <a:buNone/>
            </a:pPr>
            <a:r>
              <a:rPr lang="en" dirty="0"/>
              <a:t>Prepocessing</a:t>
            </a:r>
            <a:endParaRPr dirty="0"/>
          </a:p>
        </p:txBody>
      </p:sp>
      <p:sp>
        <p:nvSpPr>
          <p:cNvPr id="135" name="Google Shape;135;p7"/>
          <p:cNvSpPr txBox="1"/>
          <p:nvPr/>
        </p:nvSpPr>
        <p:spPr>
          <a:xfrm>
            <a:off x="1133975" y="2291150"/>
            <a:ext cx="543900" cy="562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en" sz="2400" b="0" i="0" u="none" strike="noStrike" cap="none">
                <a:solidFill>
                  <a:schemeClr val="dk1"/>
                </a:solidFill>
                <a:latin typeface="Lora"/>
                <a:ea typeface="Lora"/>
                <a:cs typeface="Lora"/>
                <a:sym typeface="Lora"/>
              </a:rPr>
              <a:t>1</a:t>
            </a:r>
            <a:endParaRPr sz="2400" b="0" i="0" u="none" strike="noStrike" cap="none">
              <a:solidFill>
                <a:srgbClr val="000000"/>
              </a:solidFill>
              <a:latin typeface="Lora"/>
              <a:ea typeface="Lora"/>
              <a:cs typeface="Lora"/>
              <a:sym typeface="Lora"/>
            </a:endParaRPr>
          </a:p>
        </p:txBody>
      </p:sp>
      <p:sp>
        <p:nvSpPr>
          <p:cNvPr id="136" name="Google Shape;136;p7"/>
          <p:cNvSpPr txBox="1">
            <a:spLocks noGrp="1"/>
          </p:cNvSpPr>
          <p:nvPr>
            <p:ph type="sldNum" idx="12"/>
          </p:nvPr>
        </p:nvSpPr>
        <p:spPr>
          <a:xfrm>
            <a:off x="8543227" y="4749851"/>
            <a:ext cx="548700" cy="3936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000"/>
              <a:buNone/>
            </a:pPr>
            <a:fld id="{00000000-1234-1234-1234-123412341234}" type="slidenum">
              <a:rPr lang="en"/>
              <a:t>6</a:t>
            </a:fld>
            <a:endParaRPr/>
          </a:p>
        </p:txBody>
      </p:sp>
      <p:sp>
        <p:nvSpPr>
          <p:cNvPr id="4" name="Text Placeholder 2">
            <a:extLst>
              <a:ext uri="{FF2B5EF4-FFF2-40B4-BE49-F238E27FC236}">
                <a16:creationId xmlns:a16="http://schemas.microsoft.com/office/drawing/2014/main" id="{D1586F5E-F6D6-8AC9-AE73-F17BC1D39C2A}"/>
              </a:ext>
            </a:extLst>
          </p:cNvPr>
          <p:cNvSpPr txBox="1">
            <a:spLocks/>
          </p:cNvSpPr>
          <p:nvPr/>
        </p:nvSpPr>
        <p:spPr>
          <a:xfrm>
            <a:off x="5713053" y="753780"/>
            <a:ext cx="2524167" cy="2538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0"/>
              </a:spcBef>
              <a:spcAft>
                <a:spcPts val="0"/>
              </a:spcAft>
              <a:buClr>
                <a:srgbClr val="000000"/>
              </a:buClr>
              <a:buSzPts val="1400"/>
              <a:buFont typeface="Quattrocento Sans"/>
              <a:buNone/>
              <a:defRPr sz="1400" b="0" i="0" u="none" strike="noStrike" cap="none">
                <a:solidFill>
                  <a:schemeClr val="dk1"/>
                </a:solidFill>
                <a:highlight>
                  <a:schemeClr val="accent1"/>
                </a:highlight>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chemeClr val="dk2"/>
              </a:buClr>
              <a:buSzPts val="1400"/>
              <a:buFont typeface="Quattrocento Sans"/>
              <a:buNone/>
              <a:defRPr sz="1400" b="0" i="0" u="none" strike="noStrike" cap="none">
                <a:solidFill>
                  <a:schemeClr val="dk2"/>
                </a:solidFill>
                <a:highlight>
                  <a:schemeClr val="accent1"/>
                </a:highlight>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chemeClr val="dk2"/>
              </a:buClr>
              <a:buSzPts val="1400"/>
              <a:buFont typeface="Quattrocento Sans"/>
              <a:buNone/>
              <a:defRPr sz="1400" b="0" i="0" u="none" strike="noStrike" cap="none">
                <a:solidFill>
                  <a:schemeClr val="dk2"/>
                </a:solidFill>
                <a:highlight>
                  <a:schemeClr val="accent1"/>
                </a:highlight>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chemeClr val="dk2"/>
              </a:buClr>
              <a:buSzPts val="1400"/>
              <a:buFont typeface="Quattrocento Sans"/>
              <a:buNone/>
              <a:defRPr sz="1400" b="0" i="0" u="none" strike="noStrike" cap="none">
                <a:solidFill>
                  <a:schemeClr val="dk2"/>
                </a:solidFill>
                <a:highlight>
                  <a:schemeClr val="accent1"/>
                </a:highlight>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chemeClr val="dk2"/>
              </a:buClr>
              <a:buSzPts val="1400"/>
              <a:buFont typeface="Quattrocento Sans"/>
              <a:buNone/>
              <a:defRPr sz="1400" b="0" i="0" u="none" strike="noStrike" cap="none">
                <a:solidFill>
                  <a:schemeClr val="dk2"/>
                </a:solidFill>
                <a:highlight>
                  <a:schemeClr val="accent1"/>
                </a:highlight>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chemeClr val="dk2"/>
              </a:buClr>
              <a:buSzPts val="1400"/>
              <a:buFont typeface="Quattrocento Sans"/>
              <a:buNone/>
              <a:defRPr sz="1400" b="0" i="0" u="none" strike="noStrike" cap="none">
                <a:solidFill>
                  <a:schemeClr val="dk2"/>
                </a:solidFill>
                <a:highlight>
                  <a:schemeClr val="accent1"/>
                </a:highlight>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chemeClr val="dk2"/>
              </a:buClr>
              <a:buSzPts val="1400"/>
              <a:buFont typeface="Quattrocento Sans"/>
              <a:buNone/>
              <a:defRPr sz="1400" b="0" i="0" u="none" strike="noStrike" cap="none">
                <a:solidFill>
                  <a:schemeClr val="dk2"/>
                </a:solidFill>
                <a:highlight>
                  <a:schemeClr val="accent1"/>
                </a:highlight>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chemeClr val="dk2"/>
              </a:buClr>
              <a:buSzPts val="1400"/>
              <a:buFont typeface="Quattrocento Sans"/>
              <a:buNone/>
              <a:defRPr sz="1400" b="0" i="0" u="none" strike="noStrike" cap="none">
                <a:solidFill>
                  <a:schemeClr val="dk2"/>
                </a:solidFill>
                <a:highlight>
                  <a:schemeClr val="accent1"/>
                </a:highlight>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chemeClr val="dk2"/>
              </a:buClr>
              <a:buSzPts val="1400"/>
              <a:buFont typeface="Quattrocento Sans"/>
              <a:buNone/>
              <a:defRPr sz="1400" b="0" i="0" u="none" strike="noStrike" cap="none">
                <a:solidFill>
                  <a:schemeClr val="dk2"/>
                </a:solidFill>
                <a:highlight>
                  <a:schemeClr val="accent1"/>
                </a:highlight>
                <a:latin typeface="Quattrocento Sans"/>
                <a:ea typeface="Quattrocento Sans"/>
                <a:cs typeface="Quattrocento Sans"/>
                <a:sym typeface="Quattrocento Sans"/>
              </a:defRPr>
            </a:lvl9pPr>
          </a:lstStyle>
          <a:p>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E86D88AE-2D9D-51FB-2AE0-73D1CC4D7BD9}"/>
              </a:ext>
            </a:extLst>
          </p:cNvPr>
          <p:cNvSpPr/>
          <p:nvPr/>
        </p:nvSpPr>
        <p:spPr>
          <a:xfrm>
            <a:off x="432916" y="1331712"/>
            <a:ext cx="2243172" cy="380509"/>
          </a:xfrm>
          <a:prstGeom prst="roundRect">
            <a:avLst/>
          </a:prstGeom>
          <a:solidFill>
            <a:srgbClr val="0070C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6E5E1020-D179-547C-436E-B7877A16E721}"/>
              </a:ext>
            </a:extLst>
          </p:cNvPr>
          <p:cNvSpPr/>
          <p:nvPr/>
        </p:nvSpPr>
        <p:spPr>
          <a:xfrm>
            <a:off x="1200560" y="1859817"/>
            <a:ext cx="2858540" cy="380509"/>
          </a:xfrm>
          <a:prstGeom prst="roundRect">
            <a:avLst/>
          </a:prstGeom>
          <a:solidFill>
            <a:srgbClr val="0070C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8B07FBAC-38C5-9AB3-5F52-44D0AFBF12D9}"/>
              </a:ext>
            </a:extLst>
          </p:cNvPr>
          <p:cNvSpPr/>
          <p:nvPr/>
        </p:nvSpPr>
        <p:spPr>
          <a:xfrm>
            <a:off x="2961936" y="2921124"/>
            <a:ext cx="2684195" cy="380509"/>
          </a:xfrm>
          <a:prstGeom prst="roundRect">
            <a:avLst/>
          </a:prstGeom>
          <a:solidFill>
            <a:srgbClr val="0070C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8853B1FC-3BBD-4DF8-B7EA-CFF62B325632}"/>
              </a:ext>
            </a:extLst>
          </p:cNvPr>
          <p:cNvSpPr/>
          <p:nvPr/>
        </p:nvSpPr>
        <p:spPr>
          <a:xfrm>
            <a:off x="3717637" y="3440101"/>
            <a:ext cx="1757170" cy="380509"/>
          </a:xfrm>
          <a:prstGeom prst="roundRect">
            <a:avLst/>
          </a:prstGeom>
          <a:solidFill>
            <a:srgbClr val="0070C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B7E4FBAC-5C2D-4425-1615-4E5DED7BE34B}"/>
              </a:ext>
            </a:extLst>
          </p:cNvPr>
          <p:cNvSpPr/>
          <p:nvPr/>
        </p:nvSpPr>
        <p:spPr>
          <a:xfrm>
            <a:off x="4538444" y="3927778"/>
            <a:ext cx="1107687" cy="380509"/>
          </a:xfrm>
          <a:prstGeom prst="roundRect">
            <a:avLst/>
          </a:prstGeom>
          <a:solidFill>
            <a:srgbClr val="0070C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547D3CA1-9359-19B4-F085-FDE3E0ED1A22}"/>
              </a:ext>
            </a:extLst>
          </p:cNvPr>
          <p:cNvSpPr/>
          <p:nvPr/>
        </p:nvSpPr>
        <p:spPr>
          <a:xfrm>
            <a:off x="5151176" y="4405349"/>
            <a:ext cx="3111979" cy="380509"/>
          </a:xfrm>
          <a:prstGeom prst="roundRect">
            <a:avLst/>
          </a:prstGeom>
          <a:solidFill>
            <a:srgbClr val="0070C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6E696995-44C8-44CD-93F4-55E8B0F8D0B1}"/>
              </a:ext>
            </a:extLst>
          </p:cNvPr>
          <p:cNvSpPr/>
          <p:nvPr/>
        </p:nvSpPr>
        <p:spPr>
          <a:xfrm>
            <a:off x="2047429" y="2450444"/>
            <a:ext cx="2667184" cy="380509"/>
          </a:xfrm>
          <a:prstGeom prst="roundRect">
            <a:avLst/>
          </a:prstGeom>
          <a:solidFill>
            <a:srgbClr val="0070C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1436D7-FC34-5516-F847-B46E9DF3BA18}"/>
              </a:ext>
            </a:extLst>
          </p:cNvPr>
          <p:cNvSpPr>
            <a:spLocks noGrp="1"/>
          </p:cNvSpPr>
          <p:nvPr>
            <p:ph type="title"/>
          </p:nvPr>
        </p:nvSpPr>
        <p:spPr>
          <a:xfrm>
            <a:off x="1381250" y="896112"/>
            <a:ext cx="6659164" cy="435600"/>
          </a:xfrm>
        </p:spPr>
        <p:txBody>
          <a:bodyPr/>
          <a:lstStyle/>
          <a:p>
            <a:r>
              <a:rPr lang="en-US" b="1" dirty="0"/>
              <a:t>General Harmonization &amp; Comparison Workflow</a:t>
            </a:r>
            <a:endParaRPr lang="en-US" dirty="0"/>
          </a:p>
        </p:txBody>
      </p:sp>
      <p:sp>
        <p:nvSpPr>
          <p:cNvPr id="3" name="Text Placeholder 2">
            <a:extLst>
              <a:ext uri="{FF2B5EF4-FFF2-40B4-BE49-F238E27FC236}">
                <a16:creationId xmlns:a16="http://schemas.microsoft.com/office/drawing/2014/main" id="{94C02943-97BC-75D6-AF0C-7A82238DC56F}"/>
              </a:ext>
            </a:extLst>
          </p:cNvPr>
          <p:cNvSpPr>
            <a:spLocks noGrp="1"/>
          </p:cNvSpPr>
          <p:nvPr>
            <p:ph type="body" idx="1"/>
          </p:nvPr>
        </p:nvSpPr>
        <p:spPr>
          <a:xfrm>
            <a:off x="347128" y="1226679"/>
            <a:ext cx="2433169" cy="876426"/>
          </a:xfrm>
        </p:spPr>
        <p:txBody>
          <a:bodyPr/>
          <a:lstStyle/>
          <a:p>
            <a:pPr marL="76200" indent="0">
              <a:buNone/>
            </a:pPr>
            <a:r>
              <a:rPr lang="en-US" sz="1800" b="1" dirty="0">
                <a:solidFill>
                  <a:schemeClr val="tx1"/>
                </a:solidFill>
              </a:rPr>
              <a:t>1- Ingest Raw Masks               </a:t>
            </a:r>
            <a:endParaRPr lang="en-US" sz="1800" dirty="0">
              <a:solidFill>
                <a:schemeClr val="tx1"/>
              </a:solidFill>
            </a:endParaRPr>
          </a:p>
          <a:p>
            <a:endParaRPr lang="en-US" dirty="0"/>
          </a:p>
        </p:txBody>
      </p:sp>
      <p:sp>
        <p:nvSpPr>
          <p:cNvPr id="4" name="Slide Number Placeholder 3">
            <a:extLst>
              <a:ext uri="{FF2B5EF4-FFF2-40B4-BE49-F238E27FC236}">
                <a16:creationId xmlns:a16="http://schemas.microsoft.com/office/drawing/2014/main" id="{5C5A4F38-23DD-F18D-3ABB-0278CF898208}"/>
              </a:ext>
            </a:extLst>
          </p:cNvPr>
          <p:cNvSpPr>
            <a:spLocks noGrp="1"/>
          </p:cNvSpPr>
          <p:nvPr>
            <p:ph type="sldNum" idx="12"/>
          </p:nvPr>
        </p:nvSpPr>
        <p:spPr>
          <a:xfrm>
            <a:off x="8571351" y="4897402"/>
            <a:ext cx="548700" cy="393600"/>
          </a:xfrm>
        </p:spPr>
        <p:txBody>
          <a:bodyPr/>
          <a:lstStyle/>
          <a:p>
            <a:pPr marL="0" lvl="0" indent="0" algn="r" rtl="0">
              <a:spcBef>
                <a:spcPts val="0"/>
              </a:spcBef>
              <a:spcAft>
                <a:spcPts val="0"/>
              </a:spcAft>
              <a:buNone/>
            </a:pPr>
            <a:fld id="{00000000-1234-1234-1234-123412341234}" type="slidenum">
              <a:rPr lang="en" smtClean="0"/>
              <a:t>7</a:t>
            </a:fld>
            <a:endParaRPr lang="en"/>
          </a:p>
        </p:txBody>
      </p:sp>
      <p:sp>
        <p:nvSpPr>
          <p:cNvPr id="5" name="Arrow: Down 4">
            <a:extLst>
              <a:ext uri="{FF2B5EF4-FFF2-40B4-BE49-F238E27FC236}">
                <a16:creationId xmlns:a16="http://schemas.microsoft.com/office/drawing/2014/main" id="{67DE50AC-E7BD-B3F0-B374-46ED05EFE7C1}"/>
              </a:ext>
            </a:extLst>
          </p:cNvPr>
          <p:cNvSpPr/>
          <p:nvPr/>
        </p:nvSpPr>
        <p:spPr>
          <a:xfrm rot="18231928">
            <a:off x="703169" y="1596270"/>
            <a:ext cx="186365" cy="750311"/>
          </a:xfrm>
          <a:prstGeom prst="downArrow">
            <a:avLst>
              <a:gd name="adj1" fmla="val 50000"/>
              <a:gd name="adj2" fmla="val 6218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2">
            <a:extLst>
              <a:ext uri="{FF2B5EF4-FFF2-40B4-BE49-F238E27FC236}">
                <a16:creationId xmlns:a16="http://schemas.microsoft.com/office/drawing/2014/main" id="{50443CF2-A999-2EF0-24A1-DDD0EF0A2A24}"/>
              </a:ext>
            </a:extLst>
          </p:cNvPr>
          <p:cNvSpPr txBox="1">
            <a:spLocks/>
          </p:cNvSpPr>
          <p:nvPr/>
        </p:nvSpPr>
        <p:spPr>
          <a:xfrm>
            <a:off x="1159787" y="1771671"/>
            <a:ext cx="3003331" cy="5787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FFCD00"/>
              </a:buClr>
              <a:buSzPts val="2400"/>
              <a:buFont typeface="Quattrocento Sans"/>
              <a:buChar char="◉"/>
              <a:defRPr sz="2400" b="0" i="0" u="none" strike="noStrike" cap="none">
                <a:solidFill>
                  <a:schemeClr val="dk1"/>
                </a:solidFill>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76200" indent="0">
              <a:buFont typeface="Quattrocento Sans"/>
              <a:buNone/>
            </a:pPr>
            <a:r>
              <a:rPr lang="en-US" sz="1800" b="1" dirty="0"/>
              <a:t>2- Reclassify &amp; Threshold</a:t>
            </a:r>
            <a:endParaRPr lang="en-US" sz="2800" b="1" dirty="0"/>
          </a:p>
        </p:txBody>
      </p:sp>
      <p:sp>
        <p:nvSpPr>
          <p:cNvPr id="43" name="Rectangle 5">
            <a:extLst>
              <a:ext uri="{FF2B5EF4-FFF2-40B4-BE49-F238E27FC236}">
                <a16:creationId xmlns:a16="http://schemas.microsoft.com/office/drawing/2014/main" id="{39EB77DD-F55D-9A25-7BE1-FBE274865D11}"/>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Resample to a uniform grid (60 m) using appropriate interpolation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7" name="Text Placeholder 2">
            <a:extLst>
              <a:ext uri="{FF2B5EF4-FFF2-40B4-BE49-F238E27FC236}">
                <a16:creationId xmlns:a16="http://schemas.microsoft.com/office/drawing/2014/main" id="{D2DCCC5D-491B-FFE0-DD55-24C00843CA84}"/>
              </a:ext>
            </a:extLst>
          </p:cNvPr>
          <p:cNvSpPr txBox="1">
            <a:spLocks/>
          </p:cNvSpPr>
          <p:nvPr/>
        </p:nvSpPr>
        <p:spPr>
          <a:xfrm>
            <a:off x="5152960" y="4297012"/>
            <a:ext cx="3237975" cy="5787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FFCD00"/>
              </a:buClr>
              <a:buSzPts val="2400"/>
              <a:buFont typeface="Quattrocento Sans"/>
              <a:buChar char="◉"/>
              <a:defRPr sz="2400" b="0" i="0" u="none" strike="noStrike" cap="none">
                <a:solidFill>
                  <a:schemeClr val="dk1"/>
                </a:solidFill>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76200" indent="0">
              <a:buFont typeface="Quattrocento Sans"/>
              <a:buNone/>
            </a:pPr>
            <a:r>
              <a:rPr lang="en-US" sz="1800" b="1" dirty="0"/>
              <a:t>7- Side-by-Side Comparison</a:t>
            </a:r>
            <a:endParaRPr lang="en-US" sz="2800" b="1" dirty="0"/>
          </a:p>
        </p:txBody>
      </p:sp>
      <p:sp>
        <p:nvSpPr>
          <p:cNvPr id="68" name="Text Placeholder 2">
            <a:extLst>
              <a:ext uri="{FF2B5EF4-FFF2-40B4-BE49-F238E27FC236}">
                <a16:creationId xmlns:a16="http://schemas.microsoft.com/office/drawing/2014/main" id="{64A7B582-62CE-5966-D0C3-ECB5B18A1E06}"/>
              </a:ext>
            </a:extLst>
          </p:cNvPr>
          <p:cNvSpPr txBox="1">
            <a:spLocks/>
          </p:cNvSpPr>
          <p:nvPr/>
        </p:nvSpPr>
        <p:spPr>
          <a:xfrm>
            <a:off x="2846008" y="2814362"/>
            <a:ext cx="2889187" cy="5787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FFCD00"/>
              </a:buClr>
              <a:buSzPts val="2400"/>
              <a:buFont typeface="Quattrocento Sans"/>
              <a:buChar char="◉"/>
              <a:defRPr sz="2400" b="0" i="0" u="none" strike="noStrike" cap="none">
                <a:solidFill>
                  <a:schemeClr val="dk1"/>
                </a:solidFill>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76200" indent="0">
              <a:buFont typeface="Quattrocento Sans"/>
              <a:buNone/>
            </a:pPr>
            <a:r>
              <a:rPr lang="en-US" sz="1800" b="1" dirty="0"/>
              <a:t>4- Temporal Aggregation</a:t>
            </a:r>
            <a:endParaRPr lang="en-US" sz="2800" b="1" dirty="0"/>
          </a:p>
        </p:txBody>
      </p:sp>
      <p:sp>
        <p:nvSpPr>
          <p:cNvPr id="73" name="Text Placeholder 2">
            <a:extLst>
              <a:ext uri="{FF2B5EF4-FFF2-40B4-BE49-F238E27FC236}">
                <a16:creationId xmlns:a16="http://schemas.microsoft.com/office/drawing/2014/main" id="{389060BD-9009-AC94-CFEF-86EF8D76D3C5}"/>
              </a:ext>
            </a:extLst>
          </p:cNvPr>
          <p:cNvSpPr txBox="1">
            <a:spLocks/>
          </p:cNvSpPr>
          <p:nvPr/>
        </p:nvSpPr>
        <p:spPr>
          <a:xfrm>
            <a:off x="1977553" y="2340391"/>
            <a:ext cx="3003331" cy="5787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FFCD00"/>
              </a:buClr>
              <a:buSzPts val="2400"/>
              <a:buFont typeface="Quattrocento Sans"/>
              <a:buChar char="◉"/>
              <a:defRPr sz="2400" b="0" i="0" u="none" strike="noStrike" cap="none">
                <a:solidFill>
                  <a:schemeClr val="dk1"/>
                </a:solidFill>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76200" indent="0">
              <a:buFont typeface="Quattrocento Sans"/>
              <a:buNone/>
            </a:pPr>
            <a:r>
              <a:rPr lang="en-US" sz="1800" b="1" dirty="0"/>
              <a:t>3- Spatial Harmonization</a:t>
            </a:r>
            <a:endParaRPr lang="en-US" sz="2800" b="1" dirty="0"/>
          </a:p>
        </p:txBody>
      </p:sp>
      <p:sp>
        <p:nvSpPr>
          <p:cNvPr id="78" name="Text Placeholder 2">
            <a:extLst>
              <a:ext uri="{FF2B5EF4-FFF2-40B4-BE49-F238E27FC236}">
                <a16:creationId xmlns:a16="http://schemas.microsoft.com/office/drawing/2014/main" id="{EDC884BA-7D8D-BFCE-215B-ACD8B6A4A5C0}"/>
              </a:ext>
            </a:extLst>
          </p:cNvPr>
          <p:cNvSpPr txBox="1">
            <a:spLocks/>
          </p:cNvSpPr>
          <p:nvPr/>
        </p:nvSpPr>
        <p:spPr>
          <a:xfrm>
            <a:off x="3755198" y="3341002"/>
            <a:ext cx="3237975" cy="5787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FFCD00"/>
              </a:buClr>
              <a:buSzPts val="2400"/>
              <a:buFont typeface="Quattrocento Sans"/>
              <a:buChar char="◉"/>
              <a:defRPr sz="2400" b="0" i="0" u="none" strike="noStrike" cap="none">
                <a:solidFill>
                  <a:schemeClr val="dk1"/>
                </a:solidFill>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76200" indent="0">
              <a:buFont typeface="Quattrocento Sans"/>
              <a:buNone/>
            </a:pPr>
            <a:r>
              <a:rPr lang="en-US" sz="1800" b="1" dirty="0"/>
              <a:t>5- Alignment:</a:t>
            </a:r>
            <a:endParaRPr lang="en-US" sz="2800" dirty="0"/>
          </a:p>
        </p:txBody>
      </p:sp>
      <p:sp>
        <p:nvSpPr>
          <p:cNvPr id="79" name="Text Placeholder 2">
            <a:extLst>
              <a:ext uri="{FF2B5EF4-FFF2-40B4-BE49-F238E27FC236}">
                <a16:creationId xmlns:a16="http://schemas.microsoft.com/office/drawing/2014/main" id="{AF833F3F-CF2D-533F-E3D4-1D83CCBBB383}"/>
              </a:ext>
            </a:extLst>
          </p:cNvPr>
          <p:cNvSpPr txBox="1">
            <a:spLocks/>
          </p:cNvSpPr>
          <p:nvPr/>
        </p:nvSpPr>
        <p:spPr>
          <a:xfrm>
            <a:off x="4602850" y="3829848"/>
            <a:ext cx="3237975" cy="57870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FFCD00"/>
              </a:buClr>
              <a:buSzPts val="2400"/>
              <a:buFont typeface="Quattrocento Sans"/>
              <a:buChar char="◉"/>
              <a:defRPr sz="2400" b="0" i="0" u="none" strike="noStrike" cap="none">
                <a:solidFill>
                  <a:schemeClr val="dk1"/>
                </a:solidFill>
                <a:latin typeface="Quattrocento Sans"/>
                <a:ea typeface="Quattrocento Sans"/>
                <a:cs typeface="Quattrocento Sans"/>
                <a:sym typeface="Quattrocento Sans"/>
              </a:defRPr>
            </a:lvl1pPr>
            <a:lvl2pPr marL="914400" marR="0" lvl="1"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55600" algn="l" rtl="0">
              <a:lnSpc>
                <a:spcPct val="100000"/>
              </a:lnSpc>
              <a:spcBef>
                <a:spcPts val="0"/>
              </a:spcBef>
              <a:spcAft>
                <a:spcPts val="0"/>
              </a:spcAft>
              <a:buClr>
                <a:srgbClr val="FFCD00"/>
              </a:buClr>
              <a:buSzPts val="2000"/>
              <a:buFont typeface="Quattrocento Sans"/>
              <a:buChar char="■"/>
              <a:defRPr sz="2000" b="0" i="0" u="none" strike="noStrike" cap="none">
                <a:solidFill>
                  <a:schemeClr val="dk1"/>
                </a:solidFill>
                <a:latin typeface="Quattrocento Sans"/>
                <a:ea typeface="Quattrocento Sans"/>
                <a:cs typeface="Quattrocento Sans"/>
                <a:sym typeface="Quattrocento Sans"/>
              </a:defRPr>
            </a:lvl3pPr>
            <a:lvl4pPr marL="1828800" marR="0" lvl="3"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4pPr>
            <a:lvl5pPr marL="2286000" marR="0" lvl="4"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5pPr>
            <a:lvl6pPr marL="2743200" marR="0" lvl="5"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6pPr>
            <a:lvl7pPr marL="3200400" marR="0" lvl="6"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7pPr>
            <a:lvl8pPr marL="3657600" marR="0" lvl="7"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8pPr>
            <a:lvl9pPr marL="4114800" marR="0" lvl="8" indent="-342900" algn="l" rtl="0">
              <a:lnSpc>
                <a:spcPct val="100000"/>
              </a:lnSpc>
              <a:spcBef>
                <a:spcPts val="0"/>
              </a:spcBef>
              <a:spcAft>
                <a:spcPts val="0"/>
              </a:spcAft>
              <a:buClr>
                <a:srgbClr val="FFCD00"/>
              </a:buClr>
              <a:buSzPts val="1800"/>
              <a:buFont typeface="Quattrocento Sans"/>
              <a:buChar char="■"/>
              <a:defRPr sz="1800" b="0" i="0" u="none" strike="noStrike" cap="none">
                <a:solidFill>
                  <a:schemeClr val="dk1"/>
                </a:solidFill>
                <a:latin typeface="Quattrocento Sans"/>
                <a:ea typeface="Quattrocento Sans"/>
                <a:cs typeface="Quattrocento Sans"/>
                <a:sym typeface="Quattrocento Sans"/>
              </a:defRPr>
            </a:lvl9pPr>
          </a:lstStyle>
          <a:p>
            <a:pPr marL="76200" indent="0">
              <a:buFont typeface="Quattrocento Sans"/>
              <a:buNone/>
            </a:pPr>
            <a:r>
              <a:rPr lang="en-US" sz="1800" b="1" dirty="0"/>
              <a:t>6- Clip</a:t>
            </a:r>
            <a:endParaRPr lang="en-US" sz="2800" dirty="0"/>
          </a:p>
        </p:txBody>
      </p:sp>
      <p:sp>
        <p:nvSpPr>
          <p:cNvPr id="7" name="Arrow: Down 6">
            <a:extLst>
              <a:ext uri="{FF2B5EF4-FFF2-40B4-BE49-F238E27FC236}">
                <a16:creationId xmlns:a16="http://schemas.microsoft.com/office/drawing/2014/main" id="{40BCAF65-FA23-FCA1-C454-4F63FE459365}"/>
              </a:ext>
            </a:extLst>
          </p:cNvPr>
          <p:cNvSpPr/>
          <p:nvPr/>
        </p:nvSpPr>
        <p:spPr>
          <a:xfrm rot="18231928">
            <a:off x="1588332" y="2130433"/>
            <a:ext cx="171475" cy="756279"/>
          </a:xfrm>
          <a:prstGeom prst="downArrow">
            <a:avLst>
              <a:gd name="adj1" fmla="val 50000"/>
              <a:gd name="adj2" fmla="val 6218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Arrow: Down 7">
            <a:extLst>
              <a:ext uri="{FF2B5EF4-FFF2-40B4-BE49-F238E27FC236}">
                <a16:creationId xmlns:a16="http://schemas.microsoft.com/office/drawing/2014/main" id="{437CAD73-6121-1300-5D12-BE31A3624989}"/>
              </a:ext>
            </a:extLst>
          </p:cNvPr>
          <p:cNvSpPr/>
          <p:nvPr/>
        </p:nvSpPr>
        <p:spPr>
          <a:xfrm rot="18231928">
            <a:off x="2473791" y="2755091"/>
            <a:ext cx="170080" cy="577561"/>
          </a:xfrm>
          <a:prstGeom prst="downArrow">
            <a:avLst>
              <a:gd name="adj1" fmla="val 50000"/>
              <a:gd name="adj2" fmla="val 6218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Arrow: Down 13">
            <a:extLst>
              <a:ext uri="{FF2B5EF4-FFF2-40B4-BE49-F238E27FC236}">
                <a16:creationId xmlns:a16="http://schemas.microsoft.com/office/drawing/2014/main" id="{15FE870E-1395-CF5A-A61F-54E1F5DD1239}"/>
              </a:ext>
            </a:extLst>
          </p:cNvPr>
          <p:cNvSpPr/>
          <p:nvPr/>
        </p:nvSpPr>
        <p:spPr>
          <a:xfrm rot="18108903">
            <a:off x="3255019" y="3189475"/>
            <a:ext cx="169535" cy="670123"/>
          </a:xfrm>
          <a:prstGeom prst="downArrow">
            <a:avLst>
              <a:gd name="adj1" fmla="val 50000"/>
              <a:gd name="adj2" fmla="val 6218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Arrow: Down 14">
            <a:extLst>
              <a:ext uri="{FF2B5EF4-FFF2-40B4-BE49-F238E27FC236}">
                <a16:creationId xmlns:a16="http://schemas.microsoft.com/office/drawing/2014/main" id="{6AF8B202-01FB-EBE4-183D-0678B4112B84}"/>
              </a:ext>
            </a:extLst>
          </p:cNvPr>
          <p:cNvSpPr/>
          <p:nvPr/>
        </p:nvSpPr>
        <p:spPr>
          <a:xfrm rot="18231928">
            <a:off x="4093984" y="3742395"/>
            <a:ext cx="170080" cy="577561"/>
          </a:xfrm>
          <a:prstGeom prst="downArrow">
            <a:avLst>
              <a:gd name="adj1" fmla="val 50000"/>
              <a:gd name="adj2" fmla="val 6218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Arrow: Down 16">
            <a:extLst>
              <a:ext uri="{FF2B5EF4-FFF2-40B4-BE49-F238E27FC236}">
                <a16:creationId xmlns:a16="http://schemas.microsoft.com/office/drawing/2014/main" id="{9A1D9A1A-11CD-4E8F-CDB3-1C82D16AF4C4}"/>
              </a:ext>
            </a:extLst>
          </p:cNvPr>
          <p:cNvSpPr/>
          <p:nvPr/>
        </p:nvSpPr>
        <p:spPr>
          <a:xfrm rot="18231928">
            <a:off x="4780743" y="4205464"/>
            <a:ext cx="170080" cy="577561"/>
          </a:xfrm>
          <a:prstGeom prst="downArrow">
            <a:avLst>
              <a:gd name="adj1" fmla="val 50000"/>
              <a:gd name="adj2" fmla="val 6218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53868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45AA8-D015-97F8-C16A-450FE4E8C176}"/>
              </a:ext>
            </a:extLst>
          </p:cNvPr>
          <p:cNvSpPr>
            <a:spLocks noGrp="1"/>
          </p:cNvSpPr>
          <p:nvPr>
            <p:ph type="title"/>
          </p:nvPr>
        </p:nvSpPr>
        <p:spPr/>
        <p:txBody>
          <a:bodyPr/>
          <a:lstStyle/>
          <a:p>
            <a:r>
              <a:rPr lang="en-US" dirty="0"/>
              <a:t>Interpolation Methods</a:t>
            </a:r>
          </a:p>
        </p:txBody>
      </p:sp>
      <p:sp>
        <p:nvSpPr>
          <p:cNvPr id="4" name="Slide Number Placeholder 3">
            <a:extLst>
              <a:ext uri="{FF2B5EF4-FFF2-40B4-BE49-F238E27FC236}">
                <a16:creationId xmlns:a16="http://schemas.microsoft.com/office/drawing/2014/main" id="{A7E6C19B-72EC-38CF-9B30-49CEBFC7439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6146" name="Picture 2" descr="4. Resampling — Principles of GIS and Remote Sensing 4.0.0 documentation">
            <a:extLst>
              <a:ext uri="{FF2B5EF4-FFF2-40B4-BE49-F238E27FC236}">
                <a16:creationId xmlns:a16="http://schemas.microsoft.com/office/drawing/2014/main" id="{A4DB6E77-9973-7860-A538-39EB85AC19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4510" y="1423478"/>
            <a:ext cx="5554980" cy="343935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12B2D113-3D68-D3BC-AD9E-06E785585423}"/>
              </a:ext>
            </a:extLst>
          </p:cNvPr>
          <p:cNvSpPr/>
          <p:nvPr/>
        </p:nvSpPr>
        <p:spPr>
          <a:xfrm>
            <a:off x="5600700" y="3710940"/>
            <a:ext cx="1607820" cy="71628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38784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5ABB5-A0B6-C280-F2C4-B4BC52A673A7}"/>
              </a:ext>
            </a:extLst>
          </p:cNvPr>
          <p:cNvSpPr>
            <a:spLocks noGrp="1"/>
          </p:cNvSpPr>
          <p:nvPr>
            <p:ph type="title"/>
          </p:nvPr>
        </p:nvSpPr>
        <p:spPr>
          <a:xfrm>
            <a:off x="1381250" y="896112"/>
            <a:ext cx="4646170" cy="435600"/>
          </a:xfrm>
        </p:spPr>
        <p:txBody>
          <a:bodyPr/>
          <a:lstStyle/>
          <a:p>
            <a:r>
              <a:rPr lang="en-US" sz="1800" b="1" dirty="0"/>
              <a:t>MODIS Data Processing</a:t>
            </a:r>
            <a:r>
              <a:rPr lang="en-US" sz="1800" dirty="0"/>
              <a:t> breakdown</a:t>
            </a:r>
            <a:endParaRPr lang="en-US" sz="1800" b="0" dirty="0"/>
          </a:p>
        </p:txBody>
      </p:sp>
      <p:sp>
        <p:nvSpPr>
          <p:cNvPr id="4" name="Slide Number Placeholder 3">
            <a:extLst>
              <a:ext uri="{FF2B5EF4-FFF2-40B4-BE49-F238E27FC236}">
                <a16:creationId xmlns:a16="http://schemas.microsoft.com/office/drawing/2014/main" id="{5C55E32F-768A-3AFF-F878-C1A7C6430D8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graphicFrame>
        <p:nvGraphicFramePr>
          <p:cNvPr id="5" name="Table 4">
            <a:extLst>
              <a:ext uri="{FF2B5EF4-FFF2-40B4-BE49-F238E27FC236}">
                <a16:creationId xmlns:a16="http://schemas.microsoft.com/office/drawing/2014/main" id="{3FA907CE-85F3-26EB-B4AF-6A39D57AD1B8}"/>
              </a:ext>
            </a:extLst>
          </p:cNvPr>
          <p:cNvGraphicFramePr>
            <a:graphicFrameLocks noGrp="1"/>
          </p:cNvGraphicFramePr>
          <p:nvPr>
            <p:extLst>
              <p:ext uri="{D42A27DB-BD31-4B8C-83A1-F6EECF244321}">
                <p14:modId xmlns:p14="http://schemas.microsoft.com/office/powerpoint/2010/main" val="76344017"/>
              </p:ext>
            </p:extLst>
          </p:nvPr>
        </p:nvGraphicFramePr>
        <p:xfrm>
          <a:off x="259080" y="1992679"/>
          <a:ext cx="8567676" cy="2132985"/>
        </p:xfrm>
        <a:graphic>
          <a:graphicData uri="http://schemas.openxmlformats.org/drawingml/2006/table">
            <a:tbl>
              <a:tblPr>
                <a:tableStyleId>{D376B317-00F2-4768-B920-06B0F071F810}</a:tableStyleId>
              </a:tblPr>
              <a:tblGrid>
                <a:gridCol w="1030874">
                  <a:extLst>
                    <a:ext uri="{9D8B030D-6E8A-4147-A177-3AD203B41FA5}">
                      <a16:colId xmlns:a16="http://schemas.microsoft.com/office/drawing/2014/main" val="1514822300"/>
                    </a:ext>
                  </a:extLst>
                </a:gridCol>
                <a:gridCol w="2260966">
                  <a:extLst>
                    <a:ext uri="{9D8B030D-6E8A-4147-A177-3AD203B41FA5}">
                      <a16:colId xmlns:a16="http://schemas.microsoft.com/office/drawing/2014/main" val="1228099719"/>
                    </a:ext>
                  </a:extLst>
                </a:gridCol>
                <a:gridCol w="2013955">
                  <a:extLst>
                    <a:ext uri="{9D8B030D-6E8A-4147-A177-3AD203B41FA5}">
                      <a16:colId xmlns:a16="http://schemas.microsoft.com/office/drawing/2014/main" val="2240376620"/>
                    </a:ext>
                  </a:extLst>
                </a:gridCol>
                <a:gridCol w="3261881">
                  <a:extLst>
                    <a:ext uri="{9D8B030D-6E8A-4147-A177-3AD203B41FA5}">
                      <a16:colId xmlns:a16="http://schemas.microsoft.com/office/drawing/2014/main" val="441237810"/>
                    </a:ext>
                  </a:extLst>
                </a:gridCol>
              </a:tblGrid>
              <a:tr h="238374">
                <a:tc>
                  <a:txBody>
                    <a:bodyPr/>
                    <a:lstStyle/>
                    <a:p>
                      <a:r>
                        <a:rPr lang="en-US" sz="1200" b="1" dirty="0"/>
                        <a:t>Step</a:t>
                      </a:r>
                      <a:endParaRPr lang="en-US" sz="1200" dirty="0"/>
                    </a:p>
                  </a:txBody>
                  <a:tcPr marL="58738" marR="58738" marT="29369" marB="29369" anchor="ctr">
                    <a:solidFill>
                      <a:schemeClr val="accent1">
                        <a:lumMod val="40000"/>
                        <a:lumOff val="60000"/>
                      </a:schemeClr>
                    </a:solidFill>
                  </a:tcPr>
                </a:tc>
                <a:tc>
                  <a:txBody>
                    <a:bodyPr/>
                    <a:lstStyle/>
                    <a:p>
                      <a:r>
                        <a:rPr lang="en-US" sz="1200" b="1"/>
                        <a:t>Function</a:t>
                      </a:r>
                      <a:endParaRPr lang="en-US" sz="1200"/>
                    </a:p>
                  </a:txBody>
                  <a:tcPr marL="58738" marR="58738" marT="29369" marB="29369" anchor="ctr">
                    <a:solidFill>
                      <a:schemeClr val="accent1">
                        <a:lumMod val="40000"/>
                        <a:lumOff val="60000"/>
                      </a:schemeClr>
                    </a:solidFill>
                  </a:tcPr>
                </a:tc>
                <a:tc>
                  <a:txBody>
                    <a:bodyPr/>
                    <a:lstStyle/>
                    <a:p>
                      <a:r>
                        <a:rPr lang="en-US" sz="1200" b="1"/>
                        <a:t>Purpose</a:t>
                      </a:r>
                      <a:endParaRPr lang="en-US" sz="1200"/>
                    </a:p>
                  </a:txBody>
                  <a:tcPr marL="58738" marR="58738" marT="29369" marB="29369" anchor="ctr">
                    <a:solidFill>
                      <a:schemeClr val="accent1">
                        <a:lumMod val="40000"/>
                        <a:lumOff val="60000"/>
                      </a:schemeClr>
                    </a:solidFill>
                  </a:tcPr>
                </a:tc>
                <a:tc>
                  <a:txBody>
                    <a:bodyPr/>
                    <a:lstStyle/>
                    <a:p>
                      <a:r>
                        <a:rPr lang="en-US" sz="1200" b="1" dirty="0"/>
                        <a:t>Key Settings</a:t>
                      </a:r>
                      <a:endParaRPr lang="en-US" sz="1200" dirty="0"/>
                    </a:p>
                  </a:txBody>
                  <a:tcPr marL="58738" marR="58738" marT="29369" marB="29369" anchor="ctr">
                    <a:solidFill>
                      <a:schemeClr val="accent1">
                        <a:lumMod val="40000"/>
                        <a:lumOff val="60000"/>
                      </a:schemeClr>
                    </a:solidFill>
                  </a:tcPr>
                </a:tc>
                <a:extLst>
                  <a:ext uri="{0D108BD9-81ED-4DB2-BD59-A6C34878D82A}">
                    <a16:rowId xmlns:a16="http://schemas.microsoft.com/office/drawing/2014/main" val="27402770"/>
                  </a:ext>
                </a:extLst>
              </a:tr>
              <a:tr h="970339">
                <a:tc>
                  <a:txBody>
                    <a:bodyPr/>
                    <a:lstStyle/>
                    <a:p>
                      <a:r>
                        <a:rPr lang="en-US" sz="1200" b="1" dirty="0"/>
                        <a:t>Reproject &amp; Resample</a:t>
                      </a:r>
                      <a:endParaRPr lang="en-US" sz="1200" dirty="0"/>
                    </a:p>
                  </a:txBody>
                  <a:tcPr marL="58738" marR="58738" marT="29369" marB="29369" anchor="ctr">
                    <a:solidFill>
                      <a:schemeClr val="accent1">
                        <a:lumMod val="40000"/>
                        <a:lumOff val="60000"/>
                      </a:schemeClr>
                    </a:solidFill>
                  </a:tcPr>
                </a:tc>
                <a:tc>
                  <a:txBody>
                    <a:bodyPr/>
                    <a:lstStyle/>
                    <a:p>
                      <a:r>
                        <a:rPr lang="en-US" sz="1200" i="1" dirty="0" err="1">
                          <a:solidFill>
                            <a:srgbClr val="002060"/>
                          </a:solidFill>
                        </a:rPr>
                        <a:t>reproject_resample</a:t>
                      </a:r>
                      <a:r>
                        <a:rPr lang="en-US" sz="1200" i="1" dirty="0">
                          <a:solidFill>
                            <a:srgbClr val="002060"/>
                          </a:solidFill>
                        </a:rPr>
                        <a:t>()</a:t>
                      </a:r>
                    </a:p>
                  </a:txBody>
                  <a:tcPr marL="58738" marR="58738" marT="29369" marB="29369" anchor="ctr"/>
                </a:tc>
                <a:tc>
                  <a:txBody>
                    <a:bodyPr/>
                    <a:lstStyle/>
                    <a:p>
                      <a:r>
                        <a:rPr lang="en-US" sz="1200" dirty="0"/>
                        <a:t>Reproject raw MODIS snow and resample</a:t>
                      </a:r>
                    </a:p>
                  </a:txBody>
                  <a:tcPr marL="58738" marR="58738" marT="29369" marB="29369" anchor="ctr"/>
                </a:tc>
                <a:tc>
                  <a:txBody>
                    <a:bodyPr/>
                    <a:lstStyle/>
                    <a:p>
                      <a:pPr>
                        <a:spcAft>
                          <a:spcPts val="200"/>
                        </a:spcAft>
                      </a:pPr>
                      <a:r>
                        <a:rPr lang="en-US" sz="1200" dirty="0"/>
                        <a:t>• </a:t>
                      </a:r>
                      <a:r>
                        <a:rPr lang="en-US" sz="1200" dirty="0" err="1"/>
                        <a:t>dst_crs</a:t>
                      </a:r>
                      <a:r>
                        <a:rPr lang="en-US" sz="1200" dirty="0"/>
                        <a:t>=</a:t>
                      </a:r>
                      <a:r>
                        <a:rPr lang="en-US" sz="1200" b="1" dirty="0"/>
                        <a:t>'EPSG:32632</a:t>
                      </a:r>
                      <a:r>
                        <a:rPr lang="en-US" sz="1200" dirty="0"/>
                        <a:t>’ </a:t>
                      </a:r>
                    </a:p>
                    <a:p>
                      <a:pPr>
                        <a:spcAft>
                          <a:spcPts val="200"/>
                        </a:spcAft>
                      </a:pPr>
                      <a:r>
                        <a:rPr lang="en-US" sz="1200" dirty="0"/>
                        <a:t>• </a:t>
                      </a:r>
                      <a:r>
                        <a:rPr lang="en-US" sz="1200" dirty="0" err="1"/>
                        <a:t>dst_res</a:t>
                      </a:r>
                      <a:r>
                        <a:rPr lang="en-US" sz="1200" dirty="0"/>
                        <a:t>=(</a:t>
                      </a:r>
                      <a:r>
                        <a:rPr lang="en-US" sz="1200" b="1" dirty="0"/>
                        <a:t>60,60</a:t>
                      </a:r>
                      <a:r>
                        <a:rPr lang="en-US" sz="1200" dirty="0"/>
                        <a:t>) </a:t>
                      </a:r>
                    </a:p>
                    <a:p>
                      <a:pPr>
                        <a:spcAft>
                          <a:spcPts val="200"/>
                        </a:spcAft>
                      </a:pPr>
                      <a:r>
                        <a:rPr lang="en-US" sz="1200" dirty="0"/>
                        <a:t>• </a:t>
                      </a:r>
                      <a:r>
                        <a:rPr lang="en-US" sz="1200" dirty="0" err="1"/>
                        <a:t>resampling_method</a:t>
                      </a:r>
                      <a:r>
                        <a:rPr lang="en-US" sz="1200" dirty="0"/>
                        <a:t> = </a:t>
                      </a:r>
                      <a:r>
                        <a:rPr lang="en-US" sz="1200" b="1" dirty="0" err="1"/>
                        <a:t>Resampling.nearest</a:t>
                      </a:r>
                      <a:r>
                        <a:rPr lang="en-US" sz="1200" b="1" dirty="0"/>
                        <a:t> </a:t>
                      </a:r>
                    </a:p>
                    <a:p>
                      <a:pPr>
                        <a:spcAft>
                          <a:spcPts val="200"/>
                        </a:spcAft>
                      </a:pPr>
                      <a:r>
                        <a:rPr lang="en-US" sz="1200" dirty="0"/>
                        <a:t>• </a:t>
                      </a:r>
                      <a:r>
                        <a:rPr lang="en-US" sz="1200" dirty="0" err="1"/>
                        <a:t>nodata</a:t>
                      </a:r>
                      <a:r>
                        <a:rPr lang="en-US" sz="1200" dirty="0"/>
                        <a:t>=</a:t>
                      </a:r>
                      <a:r>
                        <a:rPr lang="en-US" sz="1200" dirty="0" err="1"/>
                        <a:t>src.nodata</a:t>
                      </a:r>
                      <a:r>
                        <a:rPr lang="en-US" sz="1200" dirty="0"/>
                        <a:t> or </a:t>
                      </a:r>
                      <a:r>
                        <a:rPr lang="en-US" sz="1200" b="1" dirty="0"/>
                        <a:t>255</a:t>
                      </a:r>
                    </a:p>
                  </a:txBody>
                  <a:tcPr marL="58738" marR="58738" marT="29369" marB="29369" anchor="ctr"/>
                </a:tc>
                <a:extLst>
                  <a:ext uri="{0D108BD9-81ED-4DB2-BD59-A6C34878D82A}">
                    <a16:rowId xmlns:a16="http://schemas.microsoft.com/office/drawing/2014/main" val="2709345720"/>
                  </a:ext>
                </a:extLst>
              </a:tr>
              <a:tr h="921028">
                <a:tc>
                  <a:txBody>
                    <a:bodyPr/>
                    <a:lstStyle/>
                    <a:p>
                      <a:r>
                        <a:rPr lang="en-US" sz="1200" b="1" dirty="0"/>
                        <a:t>Weekly Aggregation</a:t>
                      </a:r>
                      <a:endParaRPr lang="en-US" sz="1200" dirty="0"/>
                    </a:p>
                  </a:txBody>
                  <a:tcPr marL="58738" marR="58738" marT="29369" marB="29369" anchor="ctr">
                    <a:solidFill>
                      <a:schemeClr val="accent1">
                        <a:lumMod val="40000"/>
                        <a:lumOff val="60000"/>
                      </a:schemeClr>
                    </a:solidFill>
                  </a:tcPr>
                </a:tc>
                <a:tc>
                  <a:txBody>
                    <a:bodyPr/>
                    <a:lstStyle/>
                    <a:p>
                      <a:r>
                        <a:rPr lang="en-US" sz="1200" i="1" dirty="0" err="1">
                          <a:solidFill>
                            <a:srgbClr val="002060"/>
                          </a:solidFill>
                        </a:rPr>
                        <a:t>aggregate_weekly</a:t>
                      </a:r>
                      <a:r>
                        <a:rPr lang="en-US" sz="1200" i="1" dirty="0">
                          <a:solidFill>
                            <a:srgbClr val="002060"/>
                          </a:solidFill>
                        </a:rPr>
                        <a:t>()</a:t>
                      </a:r>
                    </a:p>
                  </a:txBody>
                  <a:tcPr marL="58738" marR="58738" marT="29369" marB="29369" anchor="ctr"/>
                </a:tc>
                <a:tc>
                  <a:txBody>
                    <a:bodyPr/>
                    <a:lstStyle/>
                    <a:p>
                      <a:r>
                        <a:rPr lang="en-US" sz="1200" dirty="0"/>
                        <a:t>Stack daily masks into ISO-week composites and binarize</a:t>
                      </a:r>
                    </a:p>
                  </a:txBody>
                  <a:tcPr marL="58738" marR="58738" marT="29369" marB="29369" anchor="ctr"/>
                </a:tc>
                <a:tc>
                  <a:txBody>
                    <a:bodyPr/>
                    <a:lstStyle/>
                    <a:p>
                      <a:pPr>
                        <a:spcAft>
                          <a:spcPts val="200"/>
                        </a:spcAft>
                      </a:pPr>
                      <a:r>
                        <a:rPr lang="en-US" sz="1200" dirty="0"/>
                        <a:t>• method=</a:t>
                      </a:r>
                      <a:r>
                        <a:rPr lang="en-US" sz="1200" b="1" dirty="0"/>
                        <a:t>'max</a:t>
                      </a:r>
                      <a:r>
                        <a:rPr lang="en-US" sz="1200" dirty="0"/>
                        <a:t>’ </a:t>
                      </a:r>
                    </a:p>
                  </a:txBody>
                  <a:tcPr marL="58738" marR="58738" marT="29369" marB="29369" anchor="ctr"/>
                </a:tc>
                <a:extLst>
                  <a:ext uri="{0D108BD9-81ED-4DB2-BD59-A6C34878D82A}">
                    <a16:rowId xmlns:a16="http://schemas.microsoft.com/office/drawing/2014/main" val="780357019"/>
                  </a:ext>
                </a:extLst>
              </a:tr>
            </a:tbl>
          </a:graphicData>
        </a:graphic>
      </p:graphicFrame>
      <p:pic>
        <p:nvPicPr>
          <p:cNvPr id="7" name="Picture 6">
            <a:extLst>
              <a:ext uri="{FF2B5EF4-FFF2-40B4-BE49-F238E27FC236}">
                <a16:creationId xmlns:a16="http://schemas.microsoft.com/office/drawing/2014/main" id="{16CEA114-D645-D422-9FBC-98BB013FDF4F}"/>
              </a:ext>
            </a:extLst>
          </p:cNvPr>
          <p:cNvPicPr>
            <a:picLocks noChangeAspect="1"/>
          </p:cNvPicPr>
          <p:nvPr/>
        </p:nvPicPr>
        <p:blipFill>
          <a:blip r:embed="rId3"/>
          <a:stretch>
            <a:fillRect/>
          </a:stretch>
        </p:blipFill>
        <p:spPr>
          <a:xfrm>
            <a:off x="6322244" y="553710"/>
            <a:ext cx="878656" cy="1150620"/>
          </a:xfrm>
          <a:prstGeom prst="rect">
            <a:avLst/>
          </a:prstGeom>
        </p:spPr>
      </p:pic>
    </p:spTree>
    <p:extLst>
      <p:ext uri="{BB962C8B-B14F-4D97-AF65-F5344CB8AC3E}">
        <p14:creationId xmlns:p14="http://schemas.microsoft.com/office/powerpoint/2010/main" val="25396026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Viola template">
  <a:themeElements>
    <a:clrScheme name="Custom 347">
      <a:dk1>
        <a:srgbClr val="000000"/>
      </a:dk1>
      <a:lt1>
        <a:srgbClr val="FFFFFF"/>
      </a:lt1>
      <a:dk2>
        <a:srgbClr val="8A8682"/>
      </a:dk2>
      <a:lt2>
        <a:srgbClr val="F0EEE9"/>
      </a:lt2>
      <a:accent1>
        <a:srgbClr val="FFCD00"/>
      </a:accent1>
      <a:accent2>
        <a:srgbClr val="F6921D"/>
      </a:accent2>
      <a:accent3>
        <a:srgbClr val="A7693A"/>
      </a:accent3>
      <a:accent4>
        <a:srgbClr val="D8D6D2"/>
      </a:accent4>
      <a:accent5>
        <a:srgbClr val="979593"/>
      </a:accent5>
      <a:accent6>
        <a:srgbClr val="6F6868"/>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6B90A69824F515498EC630D774041574" ma:contentTypeVersion="9" ma:contentTypeDescription="Creare un nuovo documento." ma:contentTypeScope="" ma:versionID="1abb137d0d0dbfcd617963469427fea3">
  <xsd:schema xmlns:xsd="http://www.w3.org/2001/XMLSchema" xmlns:xs="http://www.w3.org/2001/XMLSchema" xmlns:p="http://schemas.microsoft.com/office/2006/metadata/properties" xmlns:ns3="c2d732ac-e337-418a-a5c9-d57e0785dc32" xmlns:ns4="5f291ce0-bb46-4085-9c25-b80e1cd0c2ed" targetNamespace="http://schemas.microsoft.com/office/2006/metadata/properties" ma:root="true" ma:fieldsID="bcea103679109cf9b5cde6e1ede40885" ns3:_="" ns4:_="">
    <xsd:import namespace="c2d732ac-e337-418a-a5c9-d57e0785dc32"/>
    <xsd:import namespace="5f291ce0-bb46-4085-9c25-b80e1cd0c2ed"/>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ObjectDetectorVersion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d732ac-e337-418a-a5c9-d57e0785dc3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f291ce0-bb46-4085-9c25-b80e1cd0c2ed" elementFormDefault="qualified">
    <xsd:import namespace="http://schemas.microsoft.com/office/2006/documentManagement/types"/>
    <xsd:import namespace="http://schemas.microsoft.com/office/infopath/2007/PartnerControls"/>
    <xsd:element name="SharedWithUsers" ma:index="9"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Condiviso con dettagli" ma:internalName="SharedWithDetails" ma:readOnly="true">
      <xsd:simpleType>
        <xsd:restriction base="dms:Note">
          <xsd:maxLength value="255"/>
        </xsd:restriction>
      </xsd:simpleType>
    </xsd:element>
    <xsd:element name="SharingHintHash" ma:index="11" nillable="true" ma:displayName="Hash suggerimento condivisione"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c2d732ac-e337-418a-a5c9-d57e0785dc32" xsi:nil="true"/>
  </documentManagement>
</p:properties>
</file>

<file path=customXml/itemProps1.xml><?xml version="1.0" encoding="utf-8"?>
<ds:datastoreItem xmlns:ds="http://schemas.openxmlformats.org/officeDocument/2006/customXml" ds:itemID="{80A3DE20-2C24-48FB-BE31-1404076D9FE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2d732ac-e337-418a-a5c9-d57e0785dc32"/>
    <ds:schemaRef ds:uri="5f291ce0-bb46-4085-9c25-b80e1cd0c2e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D5B014E-EAC1-488B-BE65-CF19B361E92E}">
  <ds:schemaRefs>
    <ds:schemaRef ds:uri="http://schemas.microsoft.com/sharepoint/v3/contenttype/forms"/>
  </ds:schemaRefs>
</ds:datastoreItem>
</file>

<file path=customXml/itemProps3.xml><?xml version="1.0" encoding="utf-8"?>
<ds:datastoreItem xmlns:ds="http://schemas.openxmlformats.org/officeDocument/2006/customXml" ds:itemID="{AB7A5E4A-2871-43BA-BE3A-C6B6286FAD30}">
  <ds:schemaRefs>
    <ds:schemaRef ds:uri="http://purl.org/dc/dcmitype/"/>
    <ds:schemaRef ds:uri="http://purl.org/dc/elements/1.1/"/>
    <ds:schemaRef ds:uri="http://purl.org/dc/terms/"/>
    <ds:schemaRef ds:uri="5f291ce0-bb46-4085-9c25-b80e1cd0c2ed"/>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c2d732ac-e337-418a-a5c9-d57e0785dc32"/>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1136</TotalTime>
  <Words>2234</Words>
  <Application>Microsoft Office PowerPoint</Application>
  <PresentationFormat>On-screen Show (16:9)</PresentationFormat>
  <Paragraphs>367</Paragraphs>
  <Slides>27</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Quattrocento Sans</vt:lpstr>
      <vt:lpstr>Lora</vt:lpstr>
      <vt:lpstr>Viola template</vt:lpstr>
      <vt:lpstr>Implementation of a Multi-Sensor Algorithm for Time Series Snow Cover Mapping in Lombardy, Italy</vt:lpstr>
      <vt:lpstr>Agenda &amp; Scope</vt:lpstr>
      <vt:lpstr>Overview  Snow Products and Comparison</vt:lpstr>
      <vt:lpstr>Overview for Algorithm implantation </vt:lpstr>
      <vt:lpstr>Data Information</vt:lpstr>
      <vt:lpstr>Prepocessing</vt:lpstr>
      <vt:lpstr>General Harmonization &amp; Comparison Workflow</vt:lpstr>
      <vt:lpstr>Interpolation Methods</vt:lpstr>
      <vt:lpstr>MODIS Data Processing breakdown</vt:lpstr>
      <vt:lpstr>GFSC Data Processing breakdown</vt:lpstr>
      <vt:lpstr>S2 Data Processing breakdown</vt:lpstr>
      <vt:lpstr>S3 Data Processing breakdown</vt:lpstr>
      <vt:lpstr>Weekly Availability</vt:lpstr>
      <vt:lpstr>Alignment and Clip</vt:lpstr>
      <vt:lpstr>Multi-Sensor Weekly Snow Consensus</vt:lpstr>
      <vt:lpstr>Weekly Snow-Cover Agreement: S2 vs S3</vt:lpstr>
      <vt:lpstr>Temporal Trends in Pairwise Snow-Cover Agreement</vt:lpstr>
      <vt:lpstr>Algorithm implementation </vt:lpstr>
      <vt:lpstr>Snow Mapping from Sentinel-2</vt:lpstr>
      <vt:lpstr>Snow Detection Using Supervised Classification</vt:lpstr>
      <vt:lpstr>Agreement Metrics: Snow Product vs MODIS</vt:lpstr>
      <vt:lpstr>Let It Snow!</vt:lpstr>
      <vt:lpstr>Let It Snow (Our Version)</vt:lpstr>
      <vt:lpstr>Let it Snow !</vt:lpstr>
      <vt:lpstr>Regression Analysis</vt:lpstr>
      <vt:lpstr>Regression Analysis</vt:lpstr>
      <vt:lpstr>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Hadi</dc:creator>
  <cp:lastModifiedBy>Hadi Kheiri Gharajeh</cp:lastModifiedBy>
  <cp:revision>11</cp:revision>
  <dcterms:modified xsi:type="dcterms:W3CDTF">2025-06-27T12:49:38Z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0x0101006B90A69824F515498EC630D774041574</vt:lpwstr>
  </property>
</Properties>
</file>